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77" r:id="rId1"/>
  </p:sldMasterIdLst>
  <p:notesMasterIdLst>
    <p:notesMasterId r:id="rId75"/>
  </p:notesMasterIdLst>
  <p:handoutMasterIdLst>
    <p:handoutMasterId r:id="rId76"/>
  </p:handoutMasterIdLst>
  <p:sldIdLst>
    <p:sldId id="291" r:id="rId2"/>
    <p:sldId id="440" r:id="rId3"/>
    <p:sldId id="379" r:id="rId4"/>
    <p:sldId id="385" r:id="rId5"/>
    <p:sldId id="380" r:id="rId6"/>
    <p:sldId id="355" r:id="rId7"/>
    <p:sldId id="356" r:id="rId8"/>
    <p:sldId id="357" r:id="rId9"/>
    <p:sldId id="495" r:id="rId10"/>
    <p:sldId id="358" r:id="rId11"/>
    <p:sldId id="486" r:id="rId12"/>
    <p:sldId id="487" r:id="rId13"/>
    <p:sldId id="359" r:id="rId14"/>
    <p:sldId id="361" r:id="rId15"/>
    <p:sldId id="382" r:id="rId16"/>
    <p:sldId id="360" r:id="rId17"/>
    <p:sldId id="453" r:id="rId18"/>
    <p:sldId id="456" r:id="rId19"/>
    <p:sldId id="478" r:id="rId20"/>
    <p:sldId id="447" r:id="rId21"/>
    <p:sldId id="454" r:id="rId22"/>
    <p:sldId id="468" r:id="rId23"/>
    <p:sldId id="450" r:id="rId24"/>
    <p:sldId id="488" r:id="rId25"/>
    <p:sldId id="489" r:id="rId26"/>
    <p:sldId id="490" r:id="rId27"/>
    <p:sldId id="491" r:id="rId28"/>
    <p:sldId id="496" r:id="rId29"/>
    <p:sldId id="492" r:id="rId30"/>
    <p:sldId id="493" r:id="rId31"/>
    <p:sldId id="494" r:id="rId32"/>
    <p:sldId id="497" r:id="rId33"/>
    <p:sldId id="498" r:id="rId34"/>
    <p:sldId id="471" r:id="rId35"/>
    <p:sldId id="472" r:id="rId36"/>
    <p:sldId id="473" r:id="rId37"/>
    <p:sldId id="371" r:id="rId38"/>
    <p:sldId id="390" r:id="rId39"/>
    <p:sldId id="391" r:id="rId40"/>
    <p:sldId id="499" r:id="rId41"/>
    <p:sldId id="372" r:id="rId42"/>
    <p:sldId id="501" r:id="rId43"/>
    <p:sldId id="500" r:id="rId44"/>
    <p:sldId id="503" r:id="rId45"/>
    <p:sldId id="504" r:id="rId46"/>
    <p:sldId id="505" r:id="rId47"/>
    <p:sldId id="502" r:id="rId48"/>
    <p:sldId id="507" r:id="rId49"/>
    <p:sldId id="392" r:id="rId50"/>
    <p:sldId id="474" r:id="rId51"/>
    <p:sldId id="484" r:id="rId52"/>
    <p:sldId id="508" r:id="rId53"/>
    <p:sldId id="485" r:id="rId54"/>
    <p:sldId id="506" r:id="rId55"/>
    <p:sldId id="519" r:id="rId56"/>
    <p:sldId id="509" r:id="rId57"/>
    <p:sldId id="510" r:id="rId58"/>
    <p:sldId id="376" r:id="rId59"/>
    <p:sldId id="397" r:id="rId60"/>
    <p:sldId id="511" r:id="rId61"/>
    <p:sldId id="512" r:id="rId62"/>
    <p:sldId id="513" r:id="rId63"/>
    <p:sldId id="514" r:id="rId64"/>
    <p:sldId id="515" r:id="rId65"/>
    <p:sldId id="364" r:id="rId66"/>
    <p:sldId id="403" r:id="rId67"/>
    <p:sldId id="406" r:id="rId68"/>
    <p:sldId id="402" r:id="rId69"/>
    <p:sldId id="408" r:id="rId70"/>
    <p:sldId id="516" r:id="rId71"/>
    <p:sldId id="517" r:id="rId72"/>
    <p:sldId id="518" r:id="rId73"/>
    <p:sldId id="317" r:id="rId74"/>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Verdana" panose="020B060403050404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Verdana" panose="020B060403050404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Verdana" panose="020B060403050404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Verdana" panose="020B060403050404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2" autoAdjust="0"/>
    <p:restoredTop sz="67636" autoAdjust="0"/>
  </p:normalViewPr>
  <p:slideViewPr>
    <p:cSldViewPr>
      <p:cViewPr varScale="1">
        <p:scale>
          <a:sx n="61" d="100"/>
          <a:sy n="61" d="100"/>
        </p:scale>
        <p:origin x="2592"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0" d="100"/>
          <a:sy n="60" d="100"/>
        </p:scale>
        <p:origin x="-1422"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319A2E61-1E71-1F8C-8E7E-1D4684B2F5C7}"/>
              </a:ext>
            </a:extLst>
          </p:cNvPr>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atin typeface="Times New Roman" panose="02020603050405020304" pitchFamily="18" charset="0"/>
              </a:defRPr>
            </a:lvl1pPr>
          </a:lstStyle>
          <a:p>
            <a:endParaRPr lang="en-US" altLang="en-US"/>
          </a:p>
        </p:txBody>
      </p:sp>
      <p:sp>
        <p:nvSpPr>
          <p:cNvPr id="86019" name="Rectangle 3">
            <a:extLst>
              <a:ext uri="{FF2B5EF4-FFF2-40B4-BE49-F238E27FC236}">
                <a16:creationId xmlns:a16="http://schemas.microsoft.com/office/drawing/2014/main" id="{BE47D5C7-FA1B-31D6-ABBB-B215CB7B8CDC}"/>
              </a:ext>
            </a:extLst>
          </p:cNvPr>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Times New Roman" panose="02020603050405020304" pitchFamily="18" charset="0"/>
              </a:defRPr>
            </a:lvl1pPr>
          </a:lstStyle>
          <a:p>
            <a:endParaRPr lang="en-US" altLang="en-US"/>
          </a:p>
        </p:txBody>
      </p:sp>
      <p:sp>
        <p:nvSpPr>
          <p:cNvPr id="86020" name="Rectangle 4">
            <a:extLst>
              <a:ext uri="{FF2B5EF4-FFF2-40B4-BE49-F238E27FC236}">
                <a16:creationId xmlns:a16="http://schemas.microsoft.com/office/drawing/2014/main" id="{D1D9EB81-8F7F-7960-EDA0-8CB97A3578BA}"/>
              </a:ext>
            </a:extLst>
          </p:cNvPr>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Times New Roman" panose="02020603050405020304" pitchFamily="18" charset="0"/>
              </a:defRPr>
            </a:lvl1pPr>
          </a:lstStyle>
          <a:p>
            <a:endParaRPr lang="en-US" altLang="en-US"/>
          </a:p>
        </p:txBody>
      </p:sp>
      <p:sp>
        <p:nvSpPr>
          <p:cNvPr id="86021" name="Rectangle 5">
            <a:extLst>
              <a:ext uri="{FF2B5EF4-FFF2-40B4-BE49-F238E27FC236}">
                <a16:creationId xmlns:a16="http://schemas.microsoft.com/office/drawing/2014/main" id="{BD3A2AD4-4338-D062-0E10-A8DD0F681CD0}"/>
              </a:ext>
            </a:extLst>
          </p:cNvPr>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fld id="{BF776A41-5CC3-454A-B229-2ABCD517AAF1}"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tiff>
</file>

<file path=ppt/media/image12.tiff>
</file>

<file path=ppt/media/image13.jpeg>
</file>

<file path=ppt/media/image14.jpeg>
</file>

<file path=ppt/media/image15.jpeg>
</file>

<file path=ppt/media/image16.tiff>
</file>

<file path=ppt/media/image17.png>
</file>

<file path=ppt/media/image18.jpeg>
</file>

<file path=ppt/media/image19.tiff>
</file>

<file path=ppt/media/image2.jpeg>
</file>

<file path=ppt/media/image20.tiff>
</file>

<file path=ppt/media/image21.tiff>
</file>

<file path=ppt/media/image22.png>
</file>

<file path=ppt/media/image23.jpeg>
</file>

<file path=ppt/media/image3.jpeg>
</file>

<file path=ppt/media/image4.tiff>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9DE99ECC-ACFA-99DB-0C74-43E782581877}"/>
              </a:ext>
            </a:extLst>
          </p:cNvPr>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atin typeface="Times New Roman" panose="02020603050405020304" pitchFamily="18" charset="0"/>
              </a:defRPr>
            </a:lvl1pPr>
          </a:lstStyle>
          <a:p>
            <a:endParaRPr lang="en-US" altLang="en-US"/>
          </a:p>
        </p:txBody>
      </p:sp>
      <p:sp>
        <p:nvSpPr>
          <p:cNvPr id="21507" name="Rectangle 3">
            <a:extLst>
              <a:ext uri="{FF2B5EF4-FFF2-40B4-BE49-F238E27FC236}">
                <a16:creationId xmlns:a16="http://schemas.microsoft.com/office/drawing/2014/main" id="{2F858B4B-31CE-C232-4E5D-D0FAFEFEB54B}"/>
              </a:ext>
            </a:extLst>
          </p:cNvPr>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Times New Roman" panose="02020603050405020304" pitchFamily="18" charset="0"/>
              </a:defRPr>
            </a:lvl1pPr>
          </a:lstStyle>
          <a:p>
            <a:endParaRPr lang="en-US" altLang="en-US"/>
          </a:p>
        </p:txBody>
      </p:sp>
      <p:sp>
        <p:nvSpPr>
          <p:cNvPr id="14340" name="Rectangle 4">
            <a:extLst>
              <a:ext uri="{FF2B5EF4-FFF2-40B4-BE49-F238E27FC236}">
                <a16:creationId xmlns:a16="http://schemas.microsoft.com/office/drawing/2014/main" id="{024B6C95-CEAF-D319-3252-8FC6536CD67B}"/>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xmlns="" val="1"/>
            </a:ext>
          </a:extLst>
        </p:spPr>
      </p:sp>
      <p:sp>
        <p:nvSpPr>
          <p:cNvPr id="21509" name="Rectangle 5">
            <a:extLst>
              <a:ext uri="{FF2B5EF4-FFF2-40B4-BE49-F238E27FC236}">
                <a16:creationId xmlns:a16="http://schemas.microsoft.com/office/drawing/2014/main" id="{12593885-71C2-29EB-A4D1-6AF5516A851F}"/>
              </a:ext>
            </a:extLst>
          </p:cNvPr>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21510" name="Rectangle 6">
            <a:extLst>
              <a:ext uri="{FF2B5EF4-FFF2-40B4-BE49-F238E27FC236}">
                <a16:creationId xmlns:a16="http://schemas.microsoft.com/office/drawing/2014/main" id="{7788B042-7201-2BE2-C919-891988172D74}"/>
              </a:ext>
            </a:extLst>
          </p:cNvPr>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Times New Roman" panose="02020603050405020304" pitchFamily="18" charset="0"/>
              </a:defRPr>
            </a:lvl1pPr>
          </a:lstStyle>
          <a:p>
            <a:endParaRPr lang="en-US" altLang="en-US"/>
          </a:p>
        </p:txBody>
      </p:sp>
      <p:sp>
        <p:nvSpPr>
          <p:cNvPr id="21511" name="Rectangle 7">
            <a:extLst>
              <a:ext uri="{FF2B5EF4-FFF2-40B4-BE49-F238E27FC236}">
                <a16:creationId xmlns:a16="http://schemas.microsoft.com/office/drawing/2014/main" id="{8EA2C8D8-720E-E0DE-F17F-2B1D8E60145E}"/>
              </a:ext>
            </a:extLst>
          </p:cNvPr>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fld id="{7D9EDB6D-F064-A746-9BD8-8F484A5911C0}"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Arial" charset="0"/>
        <a:cs typeface="Arial" pitchFamily="34" charset="0"/>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Arial" charset="0"/>
        <a:cs typeface="Arial" pitchFamily="34" charset="0"/>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Arial" charset="0"/>
        <a:cs typeface="Arial" pitchFamily="34" charset="0"/>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Arial" charset="0"/>
        <a:cs typeface="Arial" pitchFamily="34" charset="0"/>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Arial" charset="0"/>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blog.idonethis.com/two-pizza-team/"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s://smartbear.com/solutions/microservices/" TargetMode="Externa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microservices.io/patterns/data/api-composition.html" TargetMode="External"/><Relationship Id="rId3" Type="http://schemas.openxmlformats.org/officeDocument/2006/relationships/hyperlink" Target="https://microservices.io/patterns/decomposition/decompose-by-subdomain.html" TargetMode="External"/><Relationship Id="rId7" Type="http://schemas.openxmlformats.org/officeDocument/2006/relationships/hyperlink" Target="https://microservices.io/patterns/data/transaction-log-tailing.html"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s://microservices.io/patterns/data/event-sourcing.html" TargetMode="External"/><Relationship Id="rId5" Type="http://schemas.openxmlformats.org/officeDocument/2006/relationships/hyperlink" Target="https://microservices.io/patterns/data/saga.html" TargetMode="External"/><Relationship Id="rId4" Type="http://schemas.openxmlformats.org/officeDocument/2006/relationships/hyperlink" Target="http://www.objectmentor.com/resources/articles/srp.pdf" TargetMode="External"/><Relationship Id="rId9" Type="http://schemas.openxmlformats.org/officeDocument/2006/relationships/hyperlink" Target="https://microservices.io/patterns/data/cqrs.html"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8" Type="http://schemas.openxmlformats.org/officeDocument/2006/relationships/hyperlink" Target="https://microservices.io/articles/whoisusingmicroservices.html" TargetMode="External"/><Relationship Id="rId3" Type="http://schemas.openxmlformats.org/officeDocument/2006/relationships/hyperlink" Target="http://techblog.netflix.com/" TargetMode="External"/><Relationship Id="rId7" Type="http://schemas.openxmlformats.org/officeDocument/2006/relationships/hyperlink" Target="http://ebay.com/" TargetMode="External"/><Relationship Id="rId2" Type="http://schemas.openxmlformats.org/officeDocument/2006/relationships/slide" Target="../slides/slide16.xml"/><Relationship Id="rId1" Type="http://schemas.openxmlformats.org/officeDocument/2006/relationships/notesMaster" Target="../notesMasters/notesMaster1.xml"/><Relationship Id="rId6" Type="http://schemas.openxmlformats.org/officeDocument/2006/relationships/hyperlink" Target="http://amazon.com/" TargetMode="External"/><Relationship Id="rId5" Type="http://schemas.openxmlformats.org/officeDocument/2006/relationships/hyperlink" Target="http://www.addsimplicity.com/downloads/eBaySDForum2006-11-29.pdf" TargetMode="External"/><Relationship Id="rId4" Type="http://schemas.openxmlformats.org/officeDocument/2006/relationships/hyperlink" Target="http://highscalability.com/blog/2007/9/18/amazon-architecture.html"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netflix.github.io/" TargetMode="External"/><Relationship Id="rId2" Type="http://schemas.openxmlformats.org/officeDocument/2006/relationships/slide" Target="../slides/slide42.xml"/><Relationship Id="rId1" Type="http://schemas.openxmlformats.org/officeDocument/2006/relationships/notesMaster" Target="../notesMasters/notesMaster1.xml"/><Relationship Id="rId6" Type="http://schemas.openxmlformats.org/officeDocument/2006/relationships/hyperlink" Target="https://github.com/Netflix/ribbon" TargetMode="External"/><Relationship Id="rId5" Type="http://schemas.openxmlformats.org/officeDocument/2006/relationships/hyperlink" Target="https://microservices.io/patterns/service-registry.html" TargetMode="External"/><Relationship Id="rId4" Type="http://schemas.openxmlformats.org/officeDocument/2006/relationships/hyperlink" Target="https://github.com/Netflix/eureka/wiki/Eureka-at-a-glance" TargetMode="Externa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github.com/Netflix/eureka/wiki/Configuring-Eureka-in-AWS-Cloud"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exampledriven.wordpress.com/2016/07/06/spring-cloud-zuul-example/" TargetMode="External"/><Relationship Id="rId2" Type="http://schemas.openxmlformats.org/officeDocument/2006/relationships/slide" Target="../slides/slide69.xml"/><Relationship Id="rId1" Type="http://schemas.openxmlformats.org/officeDocument/2006/relationships/notesMaster" Target="../notesMasters/notesMaster1.xml"/><Relationship Id="rId4" Type="http://schemas.openxmlformats.org/officeDocument/2006/relationships/hyperlink" Target="https://www.mscharhag.com/spring/api-gateway-with-spring-cloud-zuul" TargetMode="Externa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3" Type="http://schemas.openxmlformats.org/officeDocument/2006/relationships/hyperlink" Target="https://reflectoring.io/spring-boot-s3/" TargetMode="External"/><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microservices.io/articles/scalecube.html"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microservices.io/patterns/data/saga.html" TargetMode="External"/><Relationship Id="rId4" Type="http://schemas.openxmlformats.org/officeDocument/2006/relationships/hyperlink" Target="https://microservices.io/patterns/data/database-per-service.html"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dirty="0">
                <a:solidFill>
                  <a:srgbClr val="333333"/>
                </a:solidFill>
                <a:effectLst/>
                <a:latin typeface="Calibri" panose="020F0502020204030204" pitchFamily="34" charset="0"/>
                <a:cs typeface="Calibri" panose="020F0502020204030204" pitchFamily="34" charset="0"/>
              </a:rPr>
              <a:t>The SRP defines a responsibility of a class as a reason to change, and states that a class should only have one reason to change</a:t>
            </a:r>
          </a:p>
          <a:p>
            <a:r>
              <a:rPr lang="en-US" altLang="en-US" sz="1200" dirty="0">
                <a:latin typeface="Calibri" panose="020F0502020204030204" pitchFamily="34" charset="0"/>
                <a:cs typeface="Calibri" panose="020F0502020204030204" pitchFamily="34" charset="0"/>
              </a:rPr>
              <a:t>Perhaps, for instance, two classes implement different aspects of the same business rule. The goal is that when that business rule changes developers, only need to change code in a small number - ideally only one - of packages.</a:t>
            </a:r>
            <a:endParaRPr lang="en-US" dirty="0"/>
          </a:p>
        </p:txBody>
      </p:sp>
      <p:sp>
        <p:nvSpPr>
          <p:cNvPr id="4" name="Slide Number Placeholder 3"/>
          <p:cNvSpPr>
            <a:spLocks noGrp="1"/>
          </p:cNvSpPr>
          <p:nvPr>
            <p:ph type="sldNum" sz="quarter" idx="5"/>
          </p:nvPr>
        </p:nvSpPr>
        <p:spPr/>
        <p:txBody>
          <a:bodyPr/>
          <a:lstStyle/>
          <a:p>
            <a:fld id="{7D9EDB6D-F064-A746-9BD8-8F484A5911C0}" type="slidenum">
              <a:rPr lang="en-US" altLang="en-US" smtClean="0"/>
              <a:pPr/>
              <a:t>12</a:t>
            </a:fld>
            <a:endParaRPr lang="en-US" altLang="en-US"/>
          </a:p>
        </p:txBody>
      </p:sp>
    </p:spTree>
    <p:extLst>
      <p:ext uri="{BB962C8B-B14F-4D97-AF65-F5344CB8AC3E}">
        <p14:creationId xmlns:p14="http://schemas.microsoft.com/office/powerpoint/2010/main" val="26644381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Pros</a:t>
            </a:r>
          </a:p>
          <a:p>
            <a:r>
              <a:rPr lang="en-US" sz="1200" b="0" i="0" kern="1200" dirty="0">
                <a:solidFill>
                  <a:schemeClr val="tx1"/>
                </a:solidFill>
                <a:effectLst/>
                <a:latin typeface="+mn-lt"/>
                <a:ea typeface="+mn-ea"/>
                <a:cs typeface="+mn-cs"/>
              </a:rPr>
              <a:t>Enables the continuous delivery and deployment of large, complex applications.</a:t>
            </a:r>
          </a:p>
          <a:p>
            <a:pPr lvl="1"/>
            <a:r>
              <a:rPr lang="en-US" sz="1200" b="0" i="0" kern="1200" dirty="0">
                <a:solidFill>
                  <a:schemeClr val="tx1"/>
                </a:solidFill>
                <a:effectLst/>
                <a:latin typeface="+mn-lt"/>
                <a:ea typeface="+mn-ea"/>
                <a:cs typeface="+mn-cs"/>
              </a:rPr>
              <a:t>Improved maintainability - each service is relatively small and so is easier to understand and change</a:t>
            </a:r>
          </a:p>
          <a:p>
            <a:pPr lvl="1"/>
            <a:r>
              <a:rPr lang="en-US" sz="1200" b="0" i="0" kern="1200" dirty="0">
                <a:solidFill>
                  <a:schemeClr val="tx1"/>
                </a:solidFill>
                <a:effectLst/>
                <a:latin typeface="+mn-lt"/>
                <a:ea typeface="+mn-ea"/>
                <a:cs typeface="+mn-cs"/>
              </a:rPr>
              <a:t>Better testability - services are smaller and faster to test</a:t>
            </a:r>
          </a:p>
          <a:p>
            <a:pPr lvl="1"/>
            <a:r>
              <a:rPr lang="en-US" sz="1200" b="0" i="0" kern="1200" dirty="0">
                <a:solidFill>
                  <a:schemeClr val="tx1"/>
                </a:solidFill>
                <a:effectLst/>
                <a:latin typeface="+mn-lt"/>
                <a:ea typeface="+mn-ea"/>
                <a:cs typeface="+mn-cs"/>
              </a:rPr>
              <a:t>Better </a:t>
            </a:r>
            <a:r>
              <a:rPr lang="en-US" sz="1200" b="0" i="0" kern="1200" dirty="0" err="1">
                <a:solidFill>
                  <a:schemeClr val="tx1"/>
                </a:solidFill>
                <a:effectLst/>
                <a:latin typeface="+mn-lt"/>
                <a:ea typeface="+mn-ea"/>
                <a:cs typeface="+mn-cs"/>
              </a:rPr>
              <a:t>deployability</a:t>
            </a:r>
            <a:r>
              <a:rPr lang="en-US" sz="1200" b="0" i="0" kern="1200" dirty="0">
                <a:solidFill>
                  <a:schemeClr val="tx1"/>
                </a:solidFill>
                <a:effectLst/>
                <a:latin typeface="+mn-lt"/>
                <a:ea typeface="+mn-ea"/>
                <a:cs typeface="+mn-cs"/>
              </a:rPr>
              <a:t> - services can be deployed independently</a:t>
            </a:r>
          </a:p>
          <a:p>
            <a:pPr lvl="1"/>
            <a:r>
              <a:rPr lang="en-US" sz="1200" b="0" i="0" kern="1200" dirty="0">
                <a:solidFill>
                  <a:schemeClr val="tx1"/>
                </a:solidFill>
                <a:effectLst/>
                <a:latin typeface="+mn-lt"/>
                <a:ea typeface="+mn-ea"/>
                <a:cs typeface="+mn-cs"/>
              </a:rPr>
              <a:t>It enables you to organize the development effort around multiple, autonomous teams. Each (so called two pizza) team owns and is responsible for one or more services. Each team can develop, test, deploy and scale their services independently of all of the other teams.</a:t>
            </a:r>
          </a:p>
          <a:p>
            <a:r>
              <a:rPr lang="en-US" sz="1200" b="0" i="0" kern="1200" dirty="0">
                <a:solidFill>
                  <a:schemeClr val="tx1"/>
                </a:solidFill>
                <a:effectLst/>
                <a:latin typeface="+mn-lt"/>
                <a:ea typeface="+mn-ea"/>
                <a:cs typeface="+mn-cs"/>
              </a:rPr>
              <a:t>Each </a:t>
            </a:r>
            <a:r>
              <a:rPr lang="en-US" sz="1200" b="0" i="0" kern="1200" dirty="0" err="1">
                <a:solidFill>
                  <a:schemeClr val="tx1"/>
                </a:solidFill>
                <a:effectLst/>
                <a:latin typeface="+mn-lt"/>
                <a:ea typeface="+mn-ea"/>
                <a:cs typeface="+mn-cs"/>
              </a:rPr>
              <a:t>microservice</a:t>
            </a:r>
            <a:r>
              <a:rPr lang="en-US" sz="1200" b="0" i="0" kern="1200" dirty="0">
                <a:solidFill>
                  <a:schemeClr val="tx1"/>
                </a:solidFill>
                <a:effectLst/>
                <a:latin typeface="+mn-lt"/>
                <a:ea typeface="+mn-ea"/>
                <a:cs typeface="+mn-cs"/>
              </a:rPr>
              <a:t> is relatively small:</a:t>
            </a:r>
          </a:p>
          <a:p>
            <a:pPr lvl="1"/>
            <a:r>
              <a:rPr lang="en-US" sz="1200" b="0" i="0" kern="1200" dirty="0">
                <a:solidFill>
                  <a:schemeClr val="tx1"/>
                </a:solidFill>
                <a:effectLst/>
                <a:latin typeface="+mn-lt"/>
                <a:ea typeface="+mn-ea"/>
                <a:cs typeface="+mn-cs"/>
              </a:rPr>
              <a:t>Easier for a developer to understand</a:t>
            </a:r>
          </a:p>
          <a:p>
            <a:pPr lvl="1"/>
            <a:r>
              <a:rPr lang="en-US" sz="1200" b="0" i="0" kern="1200" dirty="0">
                <a:solidFill>
                  <a:schemeClr val="tx1"/>
                </a:solidFill>
                <a:effectLst/>
                <a:latin typeface="+mn-lt"/>
                <a:ea typeface="+mn-ea"/>
                <a:cs typeface="+mn-cs"/>
              </a:rPr>
              <a:t>The IDE is faster making developers more productive</a:t>
            </a:r>
          </a:p>
          <a:p>
            <a:pPr lvl="1"/>
            <a:r>
              <a:rPr lang="en-US" sz="1200" b="0" i="0" kern="1200" dirty="0">
                <a:solidFill>
                  <a:schemeClr val="tx1"/>
                </a:solidFill>
                <a:effectLst/>
                <a:latin typeface="+mn-lt"/>
                <a:ea typeface="+mn-ea"/>
                <a:cs typeface="+mn-cs"/>
              </a:rPr>
              <a:t>The application starts faster, which makes developers more productive, and speeds up deployments</a:t>
            </a:r>
          </a:p>
          <a:p>
            <a:r>
              <a:rPr lang="en-US" sz="1200" b="0" i="0" kern="1200" dirty="0">
                <a:solidFill>
                  <a:schemeClr val="tx1"/>
                </a:solidFill>
                <a:effectLst/>
                <a:latin typeface="+mn-lt"/>
                <a:ea typeface="+mn-ea"/>
                <a:cs typeface="+mn-cs"/>
              </a:rPr>
              <a:t>Improved fault isolation. For example, if there is a memory leak in one service then only that service will be affected. The other services will continue to handle requests. In comparison, one misbehaving component of a monolithic architecture can bring down the entire system.</a:t>
            </a:r>
          </a:p>
          <a:p>
            <a:r>
              <a:rPr lang="en-US" sz="1200" b="0" i="0" kern="1200" dirty="0">
                <a:solidFill>
                  <a:schemeClr val="tx1"/>
                </a:solidFill>
                <a:effectLst/>
                <a:latin typeface="+mn-lt"/>
                <a:ea typeface="+mn-ea"/>
                <a:cs typeface="+mn-cs"/>
              </a:rPr>
              <a:t>Eliminates any long-term commitment to a technology stack. When developing a new service you can pick a new technology stack. Similarly, when making major changes to an existing service you can rewrite it using a new technology stack.</a:t>
            </a:r>
          </a:p>
          <a:p>
            <a:endParaRPr lang="en-US" dirty="0"/>
          </a:p>
          <a:p>
            <a:endParaRPr lang="en-US" dirty="0"/>
          </a:p>
          <a:p>
            <a:r>
              <a:rPr lang="en-US" dirty="0"/>
              <a:t>Cons</a:t>
            </a:r>
          </a:p>
          <a:p>
            <a:r>
              <a:rPr lang="en-US" sz="1200" b="0" i="0" kern="1200" dirty="0">
                <a:solidFill>
                  <a:schemeClr val="tx1"/>
                </a:solidFill>
                <a:effectLst/>
                <a:latin typeface="+mn-lt"/>
                <a:ea typeface="+mn-ea"/>
                <a:cs typeface="+mn-cs"/>
              </a:rPr>
              <a:t>Developers must deal with the additional complexity of creating a distributed system:</a:t>
            </a:r>
          </a:p>
          <a:p>
            <a:pPr lvl="1"/>
            <a:r>
              <a:rPr lang="en-US" sz="1200" b="0" i="0" kern="1200" dirty="0">
                <a:solidFill>
                  <a:schemeClr val="tx1"/>
                </a:solidFill>
                <a:effectLst/>
                <a:latin typeface="+mn-lt"/>
                <a:ea typeface="+mn-ea"/>
                <a:cs typeface="+mn-cs"/>
              </a:rPr>
              <a:t>Developers must implement the inter-service communication mechanism and deal with partial failure</a:t>
            </a:r>
          </a:p>
          <a:p>
            <a:pPr lvl="1"/>
            <a:r>
              <a:rPr lang="en-US" sz="1200" b="0" i="0" kern="1200" dirty="0">
                <a:solidFill>
                  <a:schemeClr val="tx1"/>
                </a:solidFill>
                <a:effectLst/>
                <a:latin typeface="+mn-lt"/>
                <a:ea typeface="+mn-ea"/>
                <a:cs typeface="+mn-cs"/>
              </a:rPr>
              <a:t>Implementing requests that span multiple services is more difficult</a:t>
            </a:r>
          </a:p>
          <a:p>
            <a:pPr lvl="1"/>
            <a:r>
              <a:rPr lang="en-US" sz="1200" b="0" i="0" kern="1200" dirty="0">
                <a:solidFill>
                  <a:schemeClr val="tx1"/>
                </a:solidFill>
                <a:effectLst/>
                <a:latin typeface="+mn-lt"/>
                <a:ea typeface="+mn-ea"/>
                <a:cs typeface="+mn-cs"/>
              </a:rPr>
              <a:t>Testing the interactions between services is more difficult</a:t>
            </a:r>
          </a:p>
          <a:p>
            <a:pPr lvl="1"/>
            <a:r>
              <a:rPr lang="en-US" sz="1200" b="0" i="0" kern="1200" dirty="0">
                <a:solidFill>
                  <a:schemeClr val="tx1"/>
                </a:solidFill>
                <a:effectLst/>
                <a:latin typeface="+mn-lt"/>
                <a:ea typeface="+mn-ea"/>
                <a:cs typeface="+mn-cs"/>
              </a:rPr>
              <a:t>Implementing requests that span multiple services requires careful coordination between the teams</a:t>
            </a:r>
          </a:p>
          <a:p>
            <a:pPr lvl="1"/>
            <a:r>
              <a:rPr lang="en-US" sz="1200" b="0" i="0" kern="1200" dirty="0">
                <a:solidFill>
                  <a:schemeClr val="tx1"/>
                </a:solidFill>
                <a:effectLst/>
                <a:latin typeface="+mn-lt"/>
                <a:ea typeface="+mn-ea"/>
                <a:cs typeface="+mn-cs"/>
              </a:rPr>
              <a:t>Developer tools/IDEs are oriented on building monolithic applications and don’t provide explicit support for developing distributed applications.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Deployment complexity. In production, there is also the operational complexity of deploying and managing a system comprised of many different services.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Increased memory consumption. The </a:t>
            </a:r>
            <a:r>
              <a:rPr lang="en-US" sz="1200" b="0" i="0" kern="1200" dirty="0" err="1">
                <a:solidFill>
                  <a:schemeClr val="tx1"/>
                </a:solidFill>
                <a:effectLst/>
                <a:latin typeface="+mn-lt"/>
                <a:ea typeface="+mn-ea"/>
                <a:cs typeface="+mn-cs"/>
              </a:rPr>
              <a:t>microservice</a:t>
            </a:r>
            <a:r>
              <a:rPr lang="en-US" sz="1200" b="0" i="0" kern="1200" dirty="0">
                <a:solidFill>
                  <a:schemeClr val="tx1"/>
                </a:solidFill>
                <a:effectLst/>
                <a:latin typeface="+mn-lt"/>
                <a:ea typeface="+mn-ea"/>
                <a:cs typeface="+mn-cs"/>
              </a:rPr>
              <a:t> architecture replaces N monolithic application instances with </a:t>
            </a:r>
            <a:r>
              <a:rPr lang="en-US" sz="1200" b="0" i="0" kern="1200" dirty="0" err="1">
                <a:solidFill>
                  <a:schemeClr val="tx1"/>
                </a:solidFill>
                <a:effectLst/>
                <a:latin typeface="+mn-lt"/>
                <a:ea typeface="+mn-ea"/>
                <a:cs typeface="+mn-cs"/>
              </a:rPr>
              <a:t>NxM</a:t>
            </a:r>
            <a:r>
              <a:rPr lang="en-US" sz="1200" b="0" i="0" kern="1200" dirty="0">
                <a:solidFill>
                  <a:schemeClr val="tx1"/>
                </a:solidFill>
                <a:effectLst/>
                <a:latin typeface="+mn-lt"/>
                <a:ea typeface="+mn-ea"/>
                <a:cs typeface="+mn-cs"/>
              </a:rPr>
              <a:t> services instances. If each service runs in its own JVM (or equivalent), which is usually necessary to isolate the instances, then there is the overhead of M times as many JVM runtimes. Moreover, if each service runs on its own VM (e.g. EC2 instance), as is the case at Netflix, the overhead is even higher.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Handling transactions across </a:t>
            </a:r>
            <a:r>
              <a:rPr lang="en-US" sz="1200" dirty="0" err="1"/>
              <a:t>microservices</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You can’t solely rely on layers of HTTP requests, because failures along the way result in partially applied transactions. The saga pattern can be used to solve the problem of transactions across services, and </a:t>
            </a:r>
            <a:r>
              <a:rPr lang="en-US" dirty="0" err="1"/>
              <a:t>Redis</a:t>
            </a:r>
            <a:r>
              <a:rPr lang="en-US" dirty="0"/>
              <a:t> Streams can be used to implement saga. The HTTP approach works and is widely used; however, an alternate method of communicating is available in which services write to and read from </a:t>
            </a:r>
            <a:r>
              <a:rPr lang="en-US" dirty="0" err="1"/>
              <a:t>loglike</a:t>
            </a:r>
            <a:r>
              <a:rPr lang="en-US" dirty="0"/>
              <a:t> structures (in this case, </a:t>
            </a:r>
            <a:r>
              <a:rPr lang="en-US" dirty="0" err="1"/>
              <a:t>Redis</a:t>
            </a:r>
            <a:r>
              <a:rPr lang="en-US" dirty="0"/>
              <a:t> Streams). This allows for a completely asynchronous pattern where every service announces events on its own stream and listens only to streams belonging to services it’s interested in. Bidirectional communication at that point is achieved by two services observing each other’s streams</a:t>
            </a:r>
          </a:p>
          <a:p>
            <a:endParaRPr lang="en-US" dirty="0"/>
          </a:p>
          <a:p>
            <a:r>
              <a:rPr lang="en-US" sz="1200" b="0" i="0" kern="1200" dirty="0">
                <a:solidFill>
                  <a:schemeClr val="tx1"/>
                </a:solidFill>
                <a:effectLst/>
                <a:latin typeface="+mn-lt"/>
                <a:ea typeface="+mn-ea"/>
                <a:cs typeface="+mn-cs"/>
              </a:rPr>
              <a:t>Expensive remote calls - (instead of in-process calls), coarser-grained remote APIs, and increased complexity when redistributing responsibilities between components.</a:t>
            </a:r>
          </a:p>
          <a:p>
            <a:endParaRPr lang="en-US" sz="1200" b="0" i="0" kern="1200" dirty="0">
              <a:solidFill>
                <a:schemeClr val="tx1"/>
              </a:solidFill>
              <a:effectLst/>
              <a:latin typeface="+mn-lt"/>
              <a:ea typeface="+mn-ea"/>
              <a:cs typeface="+mn-cs"/>
            </a:endParaRPr>
          </a:p>
          <a:p>
            <a:r>
              <a:rPr lang="en-US" sz="1200" dirty="0"/>
              <a:t>Testing can be complicated- </a:t>
            </a:r>
            <a:r>
              <a:rPr lang="en-US" sz="1200" b="0" i="0" kern="1200" dirty="0">
                <a:solidFill>
                  <a:schemeClr val="tx1"/>
                </a:solidFill>
                <a:effectLst/>
                <a:latin typeface="+mn-lt"/>
                <a:ea typeface="+mn-ea"/>
                <a:cs typeface="+mn-cs"/>
              </a:rPr>
              <a:t>Due to distributed deployment, </a:t>
            </a:r>
          </a:p>
          <a:p>
            <a:r>
              <a:rPr lang="en-US" sz="1200" b="0" i="0" kern="1200" dirty="0">
                <a:solidFill>
                  <a:schemeClr val="tx1"/>
                </a:solidFill>
                <a:effectLst/>
                <a:latin typeface="+mn-lt"/>
                <a:ea typeface="+mn-ea"/>
                <a:cs typeface="+mn-cs"/>
              </a:rPr>
              <a:t>The architecture brings additional complexity as the developers have to mitigate fault tolerance, network latency, and deal with a variety of message formats as well as load balancing</a:t>
            </a:r>
          </a:p>
          <a:p>
            <a:r>
              <a:rPr lang="en-US" sz="1200" b="0" i="0" kern="1200" dirty="0">
                <a:solidFill>
                  <a:schemeClr val="tx1"/>
                </a:solidFill>
                <a:effectLst/>
                <a:latin typeface="+mn-lt"/>
                <a:ea typeface="+mn-ea"/>
                <a:cs typeface="+mn-cs"/>
              </a:rPr>
              <a:t>Being a distributed system, it can result in duplication of effort</a:t>
            </a:r>
          </a:p>
          <a:p>
            <a:endParaRPr lang="en-US" dirty="0"/>
          </a:p>
          <a:p>
            <a:endParaRPr lang="en-US" dirty="0">
              <a:hlinkClick r:id="" action="ppaction://noaction"/>
            </a:endParaRPr>
          </a:p>
          <a:p>
            <a:r>
              <a:rPr lang="en-US" dirty="0">
                <a:hlinkClick r:id="" action="ppaction://noaction"/>
              </a:rPr>
              <a:t>https://www.theguardian.com/technology/2018/apr/24/the-two-pizza-rule-and-the-secret-of-amazons-success</a:t>
            </a:r>
            <a:endParaRPr lang="en-US" dirty="0"/>
          </a:p>
          <a:p>
            <a:endParaRPr lang="en-US" dirty="0"/>
          </a:p>
          <a:p>
            <a:r>
              <a:rPr lang="en-US" dirty="0">
                <a:hlinkClick r:id="rId3"/>
              </a:rPr>
              <a:t>http://blog.idonethis.com/two-pizza-team/</a:t>
            </a:r>
            <a:endParaRPr lang="en-US" dirty="0"/>
          </a:p>
          <a:p>
            <a:endParaRPr lang="en-US" dirty="0"/>
          </a:p>
          <a:p>
            <a:r>
              <a:rPr lang="en-US" dirty="0"/>
              <a:t>Database </a:t>
            </a:r>
            <a:r>
              <a:rPr lang="en-US" dirty="0" err="1"/>
              <a:t>sharding</a:t>
            </a:r>
            <a:endParaRPr lang="en-US" dirty="0"/>
          </a:p>
          <a:p>
            <a:r>
              <a:rPr lang="en-US" dirty="0"/>
              <a:t>Sticky</a:t>
            </a:r>
            <a:r>
              <a:rPr lang="en-US" baseline="0" dirty="0"/>
              <a:t> server</a:t>
            </a:r>
          </a:p>
          <a:p>
            <a:endParaRPr lang="en-US" baseline="0" dirty="0"/>
          </a:p>
          <a:p>
            <a:r>
              <a:rPr lang="en-US" dirty="0">
                <a:hlinkClick r:id="rId4"/>
              </a:rPr>
              <a:t>https://smartbear.com/solutions/microservices/</a:t>
            </a:r>
            <a:endParaRPr lang="en-US" baseline="0" dirty="0"/>
          </a:p>
          <a:p>
            <a:endParaRPr lang="en-US" dirty="0"/>
          </a:p>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13</a:t>
            </a:fld>
            <a:endParaRPr lang="en-US" dirty="0"/>
          </a:p>
        </p:txBody>
      </p:sp>
    </p:spTree>
    <p:extLst>
      <p:ext uri="{BB962C8B-B14F-4D97-AF65-F5344CB8AC3E}">
        <p14:creationId xmlns:p14="http://schemas.microsoft.com/office/powerpoint/2010/main" val="1167710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to use the </a:t>
            </a:r>
            <a:r>
              <a:rPr lang="en-US" sz="1200" b="0" i="0" kern="1200" dirty="0" err="1">
                <a:solidFill>
                  <a:schemeClr val="tx1"/>
                </a:solidFill>
                <a:effectLst/>
                <a:latin typeface="+mn-lt"/>
                <a:ea typeface="+mn-ea"/>
                <a:cs typeface="+mn-cs"/>
              </a:rPr>
              <a:t>microservice</a:t>
            </a:r>
            <a:r>
              <a:rPr lang="en-US" sz="1200" b="0" i="0" kern="1200" dirty="0">
                <a:solidFill>
                  <a:schemeClr val="tx1"/>
                </a:solidFill>
                <a:effectLst/>
                <a:latin typeface="+mn-lt"/>
                <a:ea typeface="+mn-ea"/>
                <a:cs typeface="+mn-cs"/>
              </a:rPr>
              <a:t> architecture?</a:t>
            </a:r>
          </a:p>
          <a:p>
            <a:r>
              <a:rPr lang="en-US" sz="1200" b="0" i="0" kern="1200" dirty="0">
                <a:solidFill>
                  <a:schemeClr val="tx1"/>
                </a:solidFill>
                <a:effectLst/>
                <a:latin typeface="+mn-lt"/>
                <a:ea typeface="+mn-ea"/>
                <a:cs typeface="+mn-cs"/>
              </a:rPr>
              <a:t>One challenge with using this approach is deciding when it makes sense to use it. When developing the first version of an application, you often do not have the problems that this approach solves. Moreover, using an elaborate, distributed architecture will slow down development. This can be a major problem for startups whose biggest challenge is often how to rapidly evolve the business model and accompanying application. </a:t>
            </a:r>
          </a:p>
          <a:p>
            <a:r>
              <a:rPr lang="en-US" sz="1200" b="0" i="0" kern="1200" dirty="0">
                <a:solidFill>
                  <a:schemeClr val="tx1"/>
                </a:solidFill>
                <a:effectLst/>
                <a:latin typeface="+mn-lt"/>
                <a:ea typeface="+mn-ea"/>
                <a:cs typeface="+mn-cs"/>
              </a:rPr>
              <a:t>How to decompose the application into services?</a:t>
            </a:r>
          </a:p>
          <a:p>
            <a:r>
              <a:rPr lang="en-US" sz="1200" b="0" i="0" kern="1200" dirty="0">
                <a:solidFill>
                  <a:schemeClr val="tx1"/>
                </a:solidFill>
                <a:effectLst/>
                <a:latin typeface="+mn-lt"/>
                <a:ea typeface="+mn-ea"/>
                <a:cs typeface="+mn-cs"/>
              </a:rPr>
              <a:t>Another challenge is deciding how to partition the system into </a:t>
            </a:r>
            <a:r>
              <a:rPr lang="en-US" sz="1200" b="0" i="0" kern="1200" dirty="0" err="1">
                <a:solidFill>
                  <a:schemeClr val="tx1"/>
                </a:solidFill>
                <a:effectLst/>
                <a:latin typeface="+mn-lt"/>
                <a:ea typeface="+mn-ea"/>
                <a:cs typeface="+mn-cs"/>
              </a:rPr>
              <a:t>microservices</a:t>
            </a:r>
            <a:r>
              <a:rPr lang="en-US" sz="1200" b="0" i="0" kern="1200" dirty="0">
                <a:solidFill>
                  <a:schemeClr val="tx1"/>
                </a:solidFill>
                <a:effectLst/>
                <a:latin typeface="+mn-lt"/>
                <a:ea typeface="+mn-ea"/>
                <a:cs typeface="+mn-cs"/>
              </a:rPr>
              <a:t>. This is very much an art, but there are a number of strategies that can help:</a:t>
            </a:r>
          </a:p>
          <a:p>
            <a:endParaRPr lang="en-US" sz="1200" b="0" i="0" u="none" strike="noStrike" kern="1200" dirty="0">
              <a:solidFill>
                <a:schemeClr val="tx1"/>
              </a:solidFill>
              <a:effectLst/>
              <a:latin typeface="+mn-lt"/>
              <a:ea typeface="+mn-ea"/>
              <a:cs typeface="+mn-cs"/>
              <a:hlinkClick r:id="" action="ppaction://noaction"/>
            </a:endParaRPr>
          </a:p>
          <a:p>
            <a:r>
              <a:rPr lang="en-US" sz="1200" b="0" i="0" u="none" strike="noStrike" kern="1200" dirty="0">
                <a:solidFill>
                  <a:schemeClr val="tx1"/>
                </a:solidFill>
                <a:effectLst/>
                <a:latin typeface="+mn-lt"/>
                <a:ea typeface="+mn-ea"/>
                <a:cs typeface="+mn-cs"/>
                <a:hlinkClick r:id="" action="ppaction://noaction"/>
              </a:rPr>
              <a:t>Decompose by business capability</a:t>
            </a:r>
            <a:r>
              <a:rPr lang="en-US" sz="1200" b="0" i="0" kern="1200" dirty="0">
                <a:solidFill>
                  <a:schemeClr val="tx1"/>
                </a:solidFill>
                <a:effectLst/>
                <a:latin typeface="+mn-lt"/>
                <a:ea typeface="+mn-ea"/>
                <a:cs typeface="+mn-cs"/>
              </a:rPr>
              <a:t> and define services corresponding to business capabilities.</a:t>
            </a:r>
          </a:p>
          <a:p>
            <a:r>
              <a:rPr lang="en-US" sz="1200" b="0" i="0" u="none" strike="noStrike" kern="1200" baseline="0" dirty="0">
                <a:solidFill>
                  <a:schemeClr val="tx1"/>
                </a:solidFill>
                <a:latin typeface="+mn-lt"/>
                <a:ea typeface="+mn-ea"/>
                <a:cs typeface="+mn-cs"/>
              </a:rPr>
              <a:t>A business capability often</a:t>
            </a:r>
          </a:p>
          <a:p>
            <a:r>
              <a:rPr lang="en-US" sz="1200" b="0" i="0" u="none" strike="noStrike" kern="1200" baseline="0" dirty="0">
                <a:solidFill>
                  <a:schemeClr val="tx1"/>
                </a:solidFill>
                <a:latin typeface="+mn-lt"/>
                <a:ea typeface="+mn-ea"/>
                <a:cs typeface="+mn-cs"/>
              </a:rPr>
              <a:t>corresponds to a business object, e.g.</a:t>
            </a:r>
          </a:p>
          <a:p>
            <a:r>
              <a:rPr lang="en-US" sz="1200" b="0" i="0" u="none" strike="noStrike" kern="1200" baseline="0" dirty="0">
                <a:solidFill>
                  <a:schemeClr val="tx1"/>
                </a:solidFill>
                <a:latin typeface="+mn-lt"/>
                <a:ea typeface="+mn-ea"/>
                <a:cs typeface="+mn-cs"/>
              </a:rPr>
              <a:t>Order Management is responsible for orders</a:t>
            </a:r>
          </a:p>
          <a:p>
            <a:r>
              <a:rPr lang="en-US" sz="1200" b="0" i="0" u="none" strike="noStrike" kern="1200" baseline="0" dirty="0">
                <a:solidFill>
                  <a:schemeClr val="tx1"/>
                </a:solidFill>
                <a:latin typeface="+mn-lt"/>
                <a:ea typeface="+mn-ea"/>
                <a:cs typeface="+mn-cs"/>
              </a:rPr>
              <a:t>Customer Management is responsible for customers</a:t>
            </a:r>
          </a:p>
          <a:p>
            <a:r>
              <a:rPr lang="en-US" sz="1200" b="0" i="0" u="none" strike="noStrike" kern="1200" baseline="0" dirty="0">
                <a:solidFill>
                  <a:schemeClr val="tx1"/>
                </a:solidFill>
                <a:latin typeface="+mn-lt"/>
                <a:ea typeface="+mn-ea"/>
                <a:cs typeface="+mn-cs"/>
              </a:rPr>
              <a:t>Business capabilities are often organized into a multi-level hierarchy. For example, an enterprise application might</a:t>
            </a:r>
          </a:p>
          <a:p>
            <a:r>
              <a:rPr lang="en-US" sz="1200" b="0" i="0" u="none" strike="noStrike" kern="1200" baseline="0" dirty="0">
                <a:solidFill>
                  <a:schemeClr val="tx1"/>
                </a:solidFill>
                <a:latin typeface="+mn-lt"/>
                <a:ea typeface="+mn-ea"/>
                <a:cs typeface="+mn-cs"/>
              </a:rPr>
              <a:t>have top-level categories such as Product/Service development, Product/Service delivery, Demand generation, </a:t>
            </a:r>
            <a:r>
              <a:rPr lang="en-US" sz="1200" b="0" i="0" u="none" strike="noStrike" kern="1200" baseline="0" dirty="0" err="1">
                <a:solidFill>
                  <a:schemeClr val="tx1"/>
                </a:solidFill>
                <a:latin typeface="+mn-lt"/>
                <a:ea typeface="+mn-ea"/>
                <a:cs typeface="+mn-cs"/>
              </a:rPr>
              <a:t>etc</a:t>
            </a:r>
            <a:endParaRPr lang="en-US" sz="1200" b="0" i="0" u="none" strike="noStrike" kern="1200" baseline="0" dirty="0">
              <a:solidFill>
                <a:schemeClr val="tx1"/>
              </a:solidFill>
              <a:latin typeface="+mn-lt"/>
              <a:ea typeface="+mn-ea"/>
              <a:cs typeface="+mn-cs"/>
            </a:endParaRPr>
          </a:p>
          <a:p>
            <a:endParaRPr lang="en-US" sz="1200" b="0" i="0"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hlinkClick r:id="rId3"/>
              </a:rPr>
              <a:t>Decompose by domain-driven design subdomain</a:t>
            </a:r>
            <a:r>
              <a:rPr lang="en-US" sz="1200" b="0" i="0" kern="1200" dirty="0">
                <a:solidFill>
                  <a:schemeClr val="tx1"/>
                </a:solidFill>
                <a:effectLst/>
                <a:latin typeface="+mn-lt"/>
                <a:ea typeface="+mn-ea"/>
                <a:cs typeface="+mn-cs"/>
              </a:rPr>
              <a:t>.</a:t>
            </a:r>
          </a:p>
          <a:p>
            <a:r>
              <a:rPr lang="en-US" sz="1200" b="0" i="0" u="none" strike="noStrike" kern="1200" baseline="0" dirty="0">
                <a:solidFill>
                  <a:schemeClr val="tx1"/>
                </a:solidFill>
                <a:latin typeface="+mn-lt"/>
                <a:ea typeface="+mn-ea"/>
                <a:cs typeface="+mn-cs"/>
              </a:rPr>
              <a:t>The subdomains of an online store include:</a:t>
            </a:r>
          </a:p>
          <a:p>
            <a:r>
              <a:rPr lang="en-US" sz="1200" b="0" i="0" u="none" strike="noStrike" kern="1200" baseline="0" dirty="0">
                <a:solidFill>
                  <a:schemeClr val="tx1"/>
                </a:solidFill>
                <a:latin typeface="+mn-lt"/>
                <a:ea typeface="+mn-ea"/>
                <a:cs typeface="+mn-cs"/>
              </a:rPr>
              <a:t>Product catalog</a:t>
            </a:r>
          </a:p>
          <a:p>
            <a:r>
              <a:rPr lang="en-US" sz="1200" b="0" i="0" u="none" strike="noStrike" kern="1200" baseline="0" dirty="0">
                <a:solidFill>
                  <a:schemeClr val="tx1"/>
                </a:solidFill>
                <a:latin typeface="+mn-lt"/>
                <a:ea typeface="+mn-ea"/>
                <a:cs typeface="+mn-cs"/>
              </a:rPr>
              <a:t>Inventory management</a:t>
            </a:r>
          </a:p>
          <a:p>
            <a:r>
              <a:rPr lang="en-US" sz="1200" b="0" i="0" u="none" strike="noStrike" kern="1200" baseline="0" dirty="0">
                <a:solidFill>
                  <a:schemeClr val="tx1"/>
                </a:solidFill>
                <a:latin typeface="+mn-lt"/>
                <a:ea typeface="+mn-ea"/>
                <a:cs typeface="+mn-cs"/>
              </a:rPr>
              <a:t>Order management</a:t>
            </a:r>
          </a:p>
          <a:p>
            <a:r>
              <a:rPr lang="en-US" sz="1200" b="0" i="0" u="none" strike="noStrike" kern="1200" baseline="0" dirty="0">
                <a:solidFill>
                  <a:schemeClr val="tx1"/>
                </a:solidFill>
                <a:latin typeface="+mn-lt"/>
                <a:ea typeface="+mn-ea"/>
                <a:cs typeface="+mn-cs"/>
              </a:rPr>
              <a:t>Delivery management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Decompose by verb or use case and define services that are responsible for particular actions. e.g. a Shipping Service that’s responsible for shipping complete orders.</a:t>
            </a:r>
          </a:p>
          <a:p>
            <a:r>
              <a:rPr lang="en-US" sz="1200" b="0" i="0" kern="1200" dirty="0">
                <a:solidFill>
                  <a:schemeClr val="tx1"/>
                </a:solidFill>
                <a:effectLst/>
                <a:latin typeface="+mn-lt"/>
                <a:ea typeface="+mn-ea"/>
                <a:cs typeface="+mn-cs"/>
              </a:rPr>
              <a:t>Decompose by by nouns or resources by defining a service that is responsible for all operations on entities/resources of a given type. e.g. an Account Service that is responsible for managing user accounts.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Ideally, each service should have only a small set of responsibilities. (Uncle) Bob Martin talks about designing classes using the </a:t>
            </a:r>
            <a:r>
              <a:rPr lang="en-US" sz="1200" b="0" i="0" u="none" strike="noStrike" kern="1200" dirty="0">
                <a:solidFill>
                  <a:schemeClr val="tx1"/>
                </a:solidFill>
                <a:effectLst/>
                <a:latin typeface="+mn-lt"/>
                <a:ea typeface="+mn-ea"/>
                <a:cs typeface="+mn-cs"/>
                <a:hlinkClick r:id="rId4"/>
              </a:rPr>
              <a:t>Single Responsibility Principle (SRP)</a:t>
            </a:r>
            <a:r>
              <a:rPr lang="en-US" sz="1200" b="0" i="0" kern="1200" dirty="0">
                <a:solidFill>
                  <a:schemeClr val="tx1"/>
                </a:solidFill>
                <a:effectLst/>
                <a:latin typeface="+mn-lt"/>
                <a:ea typeface="+mn-ea"/>
                <a:cs typeface="+mn-cs"/>
              </a:rPr>
              <a:t>. The SRP defines a responsibility of a class as a reason to change, and states that a class should only have one reason to change. It make sense to apply the SRP to service design as well.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Another analogy that helps with service design is the design of Unix utilities. Unix provides a large number of utilities such as </a:t>
            </a:r>
            <a:r>
              <a:rPr lang="en-US" sz="1200" b="0" i="0" kern="1200" dirty="0" err="1">
                <a:solidFill>
                  <a:schemeClr val="tx1"/>
                </a:solidFill>
                <a:effectLst/>
                <a:latin typeface="+mn-lt"/>
                <a:ea typeface="+mn-ea"/>
                <a:cs typeface="+mn-cs"/>
              </a:rPr>
              <a:t>grep</a:t>
            </a:r>
            <a:r>
              <a:rPr lang="en-US" sz="1200" b="0" i="0" kern="1200" dirty="0">
                <a:solidFill>
                  <a:schemeClr val="tx1"/>
                </a:solidFill>
                <a:effectLst/>
                <a:latin typeface="+mn-lt"/>
                <a:ea typeface="+mn-ea"/>
                <a:cs typeface="+mn-cs"/>
              </a:rPr>
              <a:t>, cat and find. Each utility does exactly one thing, often exceptionally well, and can be combined with other utilities using a shell script to perform complex tasks.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How to maintain data consistency?</a:t>
            </a:r>
          </a:p>
          <a:p>
            <a:r>
              <a:rPr lang="en-US" sz="1200" b="0" i="0" kern="1200" dirty="0">
                <a:solidFill>
                  <a:schemeClr val="tx1"/>
                </a:solidFill>
                <a:effectLst/>
                <a:latin typeface="+mn-lt"/>
                <a:ea typeface="+mn-ea"/>
                <a:cs typeface="+mn-cs"/>
              </a:rPr>
              <a:t>In order to ensure loose coupling, each service has its own database. Maintaining data consistency between services is a challenge because 2 phase-commit/distributed transactions is not an option for many applications. An application must instead use the </a:t>
            </a:r>
            <a:r>
              <a:rPr lang="en-US" sz="1200" b="0" i="0" u="none" strike="noStrike" kern="1200" dirty="0">
                <a:solidFill>
                  <a:schemeClr val="tx1"/>
                </a:solidFill>
                <a:effectLst/>
                <a:latin typeface="+mn-lt"/>
                <a:ea typeface="+mn-ea"/>
                <a:cs typeface="+mn-cs"/>
                <a:hlinkClick r:id="rId5"/>
              </a:rPr>
              <a:t>Saga pattern</a:t>
            </a:r>
            <a:r>
              <a:rPr lang="en-US" sz="1200" b="0" i="0" kern="1200" dirty="0">
                <a:solidFill>
                  <a:schemeClr val="tx1"/>
                </a:solidFill>
                <a:effectLst/>
                <a:latin typeface="+mn-lt"/>
                <a:ea typeface="+mn-ea"/>
                <a:cs typeface="+mn-cs"/>
              </a:rPr>
              <a:t>. A service publishes an event when its data changes. Other services consume that event and update their data. There are several ways of reliably updating data and publishing events including </a:t>
            </a:r>
            <a:r>
              <a:rPr lang="en-US" sz="1200" b="0" i="0" u="none" strike="noStrike" kern="1200" dirty="0">
                <a:solidFill>
                  <a:schemeClr val="tx1"/>
                </a:solidFill>
                <a:effectLst/>
                <a:latin typeface="+mn-lt"/>
                <a:ea typeface="+mn-ea"/>
                <a:cs typeface="+mn-cs"/>
                <a:hlinkClick r:id="rId6"/>
              </a:rPr>
              <a:t>Event Sourcing</a:t>
            </a:r>
            <a:r>
              <a:rPr lang="en-US" sz="1200" b="0" i="0"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hlinkClick r:id="rId7"/>
              </a:rPr>
              <a:t>Transaction Log Tailing</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How to implement queries?</a:t>
            </a:r>
          </a:p>
          <a:p>
            <a:r>
              <a:rPr lang="en-US" sz="1200" b="0" i="0" kern="1200" dirty="0">
                <a:solidFill>
                  <a:schemeClr val="tx1"/>
                </a:solidFill>
                <a:effectLst/>
                <a:latin typeface="+mn-lt"/>
                <a:ea typeface="+mn-ea"/>
                <a:cs typeface="+mn-cs"/>
              </a:rPr>
              <a:t>Another challenge is implementing queries that need to retrieve data owned by multiple services.</a:t>
            </a:r>
          </a:p>
          <a:p>
            <a:r>
              <a:rPr lang="en-US" sz="1200" b="0" i="0" kern="1200" dirty="0">
                <a:solidFill>
                  <a:schemeClr val="tx1"/>
                </a:solidFill>
                <a:effectLst/>
                <a:latin typeface="+mn-lt"/>
                <a:ea typeface="+mn-ea"/>
                <a:cs typeface="+mn-cs"/>
              </a:rPr>
              <a:t>The </a:t>
            </a:r>
            <a:r>
              <a:rPr lang="en-US" sz="1200" b="0" i="0" u="none" strike="noStrike" kern="1200" dirty="0">
                <a:solidFill>
                  <a:schemeClr val="tx1"/>
                </a:solidFill>
                <a:effectLst/>
                <a:latin typeface="+mn-lt"/>
                <a:ea typeface="+mn-ea"/>
                <a:cs typeface="+mn-cs"/>
                <a:hlinkClick r:id="rId8"/>
              </a:rPr>
              <a:t>API Composition</a:t>
            </a:r>
            <a:r>
              <a:rPr lang="en-US" sz="1200" b="0" i="0"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hlinkClick r:id="rId9"/>
              </a:rPr>
              <a:t>Command Query Responsibility Segregation (CQRS)</a:t>
            </a:r>
            <a:r>
              <a:rPr lang="en-US" sz="1200" b="0" i="0" kern="1200" dirty="0">
                <a:solidFill>
                  <a:schemeClr val="tx1"/>
                </a:solidFill>
                <a:effectLst/>
                <a:latin typeface="+mn-lt"/>
                <a:ea typeface="+mn-ea"/>
                <a:cs typeface="+mn-cs"/>
              </a:rPr>
              <a:t> patterns.</a:t>
            </a:r>
          </a:p>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14</a:t>
            </a:fld>
            <a:endParaRPr lang="en-US" dirty="0"/>
          </a:p>
        </p:txBody>
      </p:sp>
    </p:spTree>
    <p:extLst>
      <p:ext uri="{BB962C8B-B14F-4D97-AF65-F5344CB8AC3E}">
        <p14:creationId xmlns:p14="http://schemas.microsoft.com/office/powerpoint/2010/main" val="5134179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dirty="0"/>
              <a:t>The code base is (or will be) large. A small code base will probably not benefit from splitting up into logical services. </a:t>
            </a:r>
          </a:p>
          <a:p>
            <a:pPr marL="285750" indent="-285750">
              <a:buFont typeface="Arial" charset="0"/>
              <a:buChar char="•"/>
            </a:pPr>
            <a:endParaRPr lang="en-US" dirty="0"/>
          </a:p>
          <a:p>
            <a:pPr marL="285750" indent="-285750">
              <a:buFont typeface="Arial" charset="0"/>
              <a:buChar char="•"/>
            </a:pPr>
            <a:r>
              <a:rPr lang="en-US" dirty="0"/>
              <a:t>You have an adequate staff to split into teams devoted to particular services. Many advantages are lost if the whole team works on one service at a time</a:t>
            </a:r>
          </a:p>
          <a:p>
            <a:pPr marL="285750" indent="-285750">
              <a:buFont typeface="Arial" charset="0"/>
              <a:buChar char="•"/>
            </a:pPr>
            <a:endParaRPr lang="en-US" dirty="0"/>
          </a:p>
          <a:p>
            <a:pPr marL="285750" indent="-285750">
              <a:buFont typeface="Arial" charset="0"/>
              <a:buChar char="•"/>
            </a:pPr>
            <a:r>
              <a:rPr lang="en-US" dirty="0"/>
              <a:t>The operational team is ready and willing to support the many services in the architecture. Although the long-term operational benefits of a </a:t>
            </a:r>
            <a:r>
              <a:rPr lang="en-US" dirty="0" err="1"/>
              <a:t>microservices</a:t>
            </a:r>
            <a:r>
              <a:rPr lang="en-US" dirty="0"/>
              <a:t> architecture is well understood, at the start it can seem like a lot more work to run many servers or instances than a single large one.</a:t>
            </a:r>
          </a:p>
          <a:p>
            <a:pPr marL="285750" indent="-285750">
              <a:buFont typeface="Arial" charset="0"/>
              <a:buChar char="•"/>
            </a:pPr>
            <a:endParaRPr lang="en-US" dirty="0"/>
          </a:p>
          <a:p>
            <a:pPr marL="285750" indent="-285750">
              <a:buFont typeface="Arial" charset="0"/>
              <a:buChar char="•"/>
            </a:pPr>
            <a:r>
              <a:rPr lang="en-US" dirty="0"/>
              <a:t>The underlying business processes are well defined. One of the cool things about a </a:t>
            </a:r>
            <a:r>
              <a:rPr lang="en-US" dirty="0" err="1"/>
              <a:t>microservices</a:t>
            </a:r>
            <a:r>
              <a:rPr lang="en-US" dirty="0"/>
              <a:t> architecture is that anyone with a knowledge of the business can look at an architecture diagram and see the mapping. If, however, the business processes are ad hoc or poorly delineated, then your architecture will reflect this messiness.</a:t>
            </a:r>
          </a:p>
          <a:p>
            <a:pPr marL="285750" indent="-285750">
              <a:buFont typeface="Arial" charset="0"/>
              <a:buChar char="•"/>
            </a:pPr>
            <a:endParaRPr lang="en-US" sz="1200" dirty="0"/>
          </a:p>
          <a:p>
            <a:pPr marL="285750" marR="0" lvl="0" indent="-285750" algn="l" defTabSz="914400" rtl="0" eaLnBrk="0" fontAlgn="base" latinLnBrk="0" hangingPunct="0">
              <a:lnSpc>
                <a:spcPct val="100000"/>
              </a:lnSpc>
              <a:spcBef>
                <a:spcPct val="30000"/>
              </a:spcBef>
              <a:spcAft>
                <a:spcPct val="0"/>
              </a:spcAft>
              <a:buClrTx/>
              <a:buSzTx/>
              <a:buFont typeface="Arial" charset="0"/>
              <a:buChar char="•"/>
              <a:tabLst/>
              <a:defRPr/>
            </a:pPr>
            <a:r>
              <a:rPr lang="en-US" dirty="0"/>
              <a:t>https://</a:t>
            </a:r>
            <a:r>
              <a:rPr lang="en-US" dirty="0" err="1"/>
              <a:t>containerjournal.com</a:t>
            </a:r>
            <a:r>
              <a:rPr lang="en-US" dirty="0"/>
              <a:t>/topics/container-ecosystems/when-to-use-and-not-to-use-microservices/</a:t>
            </a:r>
          </a:p>
          <a:p>
            <a:pPr marL="285750" marR="0" lvl="0" indent="-285750" algn="l" defTabSz="914400" rtl="0" eaLnBrk="0" fontAlgn="base" latinLnBrk="0" hangingPunct="0">
              <a:lnSpc>
                <a:spcPct val="100000"/>
              </a:lnSpc>
              <a:spcBef>
                <a:spcPct val="30000"/>
              </a:spcBef>
              <a:spcAft>
                <a:spcPct val="0"/>
              </a:spcAft>
              <a:buClrTx/>
              <a:buSzTx/>
              <a:buFont typeface="Arial" charset="0"/>
              <a:buChar char="•"/>
              <a:tabLst/>
              <a:defRPr/>
            </a:pPr>
            <a:r>
              <a:rPr lang="en-US" dirty="0"/>
              <a:t>https://</a:t>
            </a:r>
            <a:r>
              <a:rPr lang="en-US" dirty="0" err="1"/>
              <a:t>martinfowler.com</a:t>
            </a:r>
            <a:r>
              <a:rPr lang="en-US" dirty="0"/>
              <a:t>/microservices/</a:t>
            </a:r>
          </a:p>
          <a:p>
            <a:pPr marL="285750" marR="0" lvl="0" indent="-285750" algn="l" defTabSz="914400" rtl="0" eaLnBrk="0" fontAlgn="base" latinLnBrk="0" hangingPunct="0">
              <a:lnSpc>
                <a:spcPct val="100000"/>
              </a:lnSpc>
              <a:spcBef>
                <a:spcPct val="30000"/>
              </a:spcBef>
              <a:spcAft>
                <a:spcPct val="0"/>
              </a:spcAft>
              <a:buClrTx/>
              <a:buSzTx/>
              <a:buFont typeface="Arial" charset="0"/>
              <a:buChar char="•"/>
              <a:tabLst/>
              <a:defRPr/>
            </a:pPr>
            <a:endParaRPr lang="en-US" dirty="0"/>
          </a:p>
          <a:p>
            <a:pPr marL="285750" indent="-285750">
              <a:buFont typeface="Arial" charset="0"/>
              <a:buChar char="•"/>
            </a:pPr>
            <a:endParaRPr lang="en-US" sz="1200" dirty="0"/>
          </a:p>
        </p:txBody>
      </p:sp>
      <p:sp>
        <p:nvSpPr>
          <p:cNvPr id="4" name="Slide Number Placeholder 3"/>
          <p:cNvSpPr>
            <a:spLocks noGrp="1"/>
          </p:cNvSpPr>
          <p:nvPr>
            <p:ph type="sldNum" sz="quarter" idx="10"/>
          </p:nvPr>
        </p:nvSpPr>
        <p:spPr/>
        <p:txBody>
          <a:bodyPr/>
          <a:lstStyle/>
          <a:p>
            <a:fld id="{73FCE4C0-1175-4F38-90ED-AE7A39817694}" type="slidenum">
              <a:rPr lang="en-US" smtClean="0"/>
              <a:t>15</a:t>
            </a:fld>
            <a:endParaRPr lang="en-US" dirty="0"/>
          </a:p>
        </p:txBody>
      </p:sp>
    </p:spTree>
    <p:extLst>
      <p:ext uri="{BB962C8B-B14F-4D97-AF65-F5344CB8AC3E}">
        <p14:creationId xmlns:p14="http://schemas.microsoft.com/office/powerpoint/2010/main" val="14343165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dirty="0"/>
              <a:t>Most large scale web sites including </a:t>
            </a:r>
            <a:r>
              <a:rPr lang="en-US" dirty="0">
                <a:hlinkClick r:id="rId3"/>
              </a:rPr>
              <a:t>Netflix</a:t>
            </a:r>
            <a:r>
              <a:rPr lang="en-US" dirty="0"/>
              <a:t>, </a:t>
            </a:r>
            <a:r>
              <a:rPr lang="en-US" dirty="0">
                <a:hlinkClick r:id="rId4"/>
              </a:rPr>
              <a:t>Amazon</a:t>
            </a:r>
            <a:r>
              <a:rPr lang="en-US" dirty="0"/>
              <a:t> and </a:t>
            </a:r>
            <a:r>
              <a:rPr lang="en-US" dirty="0">
                <a:hlinkClick r:id="rId5"/>
              </a:rPr>
              <a:t>eBay</a:t>
            </a:r>
            <a:r>
              <a:rPr lang="en-US" dirty="0"/>
              <a:t> have evolved from a monolithic architecture to a </a:t>
            </a:r>
            <a:r>
              <a:rPr lang="en-US" dirty="0" err="1"/>
              <a:t>microservice</a:t>
            </a:r>
            <a:r>
              <a:rPr lang="en-US" dirty="0"/>
              <a:t> architecture.</a:t>
            </a:r>
          </a:p>
          <a:p>
            <a:pPr marL="285750" indent="-285750">
              <a:buFont typeface="Arial" charset="0"/>
              <a:buChar char="•"/>
            </a:pPr>
            <a:r>
              <a:rPr lang="en-US" dirty="0"/>
              <a:t>Netflix, which is a very popular video streaming service that’s responsible for up to 30% of Internet traffic, has a large scale, service-oriented architecture. They handle over a billion calls per day to their video streaming API from over 800 different kinds of devices. Each API call fans out to an average of six calls to backend services.</a:t>
            </a:r>
          </a:p>
          <a:p>
            <a:pPr marL="285750" indent="-285750">
              <a:buFont typeface="Arial" charset="0"/>
              <a:buChar char="•"/>
            </a:pPr>
            <a:r>
              <a:rPr lang="en-US" dirty="0">
                <a:hlinkClick r:id="rId6"/>
              </a:rPr>
              <a:t>Amazon.com</a:t>
            </a:r>
            <a:r>
              <a:rPr lang="en-US" dirty="0"/>
              <a:t> originally had a two-tier architecture. In order to scale they migrated to a service-oriented architecture consisting of hundreds of backend services. Several applications call these services including the applications that implement the </a:t>
            </a:r>
            <a:r>
              <a:rPr lang="en-US" dirty="0">
                <a:hlinkClick r:id="rId6"/>
              </a:rPr>
              <a:t>Amazon.com</a:t>
            </a:r>
            <a:r>
              <a:rPr lang="en-US" dirty="0"/>
              <a:t> website and the web service API. </a:t>
            </a:r>
          </a:p>
          <a:p>
            <a:pPr marL="285750" indent="-285750">
              <a:buFont typeface="Arial" charset="0"/>
              <a:buChar char="•"/>
            </a:pPr>
            <a:r>
              <a:rPr lang="en-US" dirty="0"/>
              <a:t>The </a:t>
            </a:r>
            <a:r>
              <a:rPr lang="en-US" dirty="0">
                <a:hlinkClick r:id="rId6"/>
              </a:rPr>
              <a:t>Amazon.com</a:t>
            </a:r>
            <a:r>
              <a:rPr lang="en-US" dirty="0"/>
              <a:t> website application calls 100-150 services to get the data that used to build a web page.</a:t>
            </a:r>
          </a:p>
          <a:p>
            <a:pPr marL="285750" indent="-285750">
              <a:buFont typeface="Arial" charset="0"/>
              <a:buChar char="•"/>
            </a:pPr>
            <a:r>
              <a:rPr lang="en-US" dirty="0"/>
              <a:t>The auction site </a:t>
            </a:r>
            <a:r>
              <a:rPr lang="en-US" dirty="0">
                <a:hlinkClick r:id="rId7"/>
              </a:rPr>
              <a:t>ebay.com</a:t>
            </a:r>
            <a:r>
              <a:rPr lang="en-US" dirty="0"/>
              <a:t> also evolved from a monolithic architecture to a service-oriented architecture. The application tier consists of multiple independent applications. Each application implements the business logic for a specific function area such as buying or selling. Each application uses X-axis splits and some applications such as search use Z-axis splits. </a:t>
            </a:r>
            <a:r>
              <a:rPr lang="en-US" dirty="0">
                <a:hlinkClick r:id="rId7"/>
              </a:rPr>
              <a:t>Ebay.com</a:t>
            </a:r>
            <a:r>
              <a:rPr lang="en-US" dirty="0"/>
              <a:t> also applies a combination of X-, Y- and Z-style scaling to the database tier.</a:t>
            </a:r>
          </a:p>
          <a:p>
            <a:pPr marL="285750" indent="-285750">
              <a:buFont typeface="Arial" charset="0"/>
              <a:buChar char="•"/>
            </a:pPr>
            <a:r>
              <a:rPr lang="en-US" dirty="0"/>
              <a:t>There are </a:t>
            </a:r>
            <a:r>
              <a:rPr lang="en-US" dirty="0">
                <a:hlinkClick r:id="rId8"/>
              </a:rPr>
              <a:t>numerous other examples</a:t>
            </a:r>
            <a:r>
              <a:rPr lang="en-US" dirty="0"/>
              <a:t> of companies using the </a:t>
            </a:r>
            <a:r>
              <a:rPr lang="en-US" dirty="0" err="1"/>
              <a:t>microservice</a:t>
            </a:r>
            <a:r>
              <a:rPr lang="en-US" dirty="0"/>
              <a:t> architecture.</a:t>
            </a:r>
          </a:p>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16</a:t>
            </a:fld>
            <a:endParaRPr lang="en-US" dirty="0"/>
          </a:p>
        </p:txBody>
      </p:sp>
    </p:spTree>
    <p:extLst>
      <p:ext uri="{BB962C8B-B14F-4D97-AF65-F5344CB8AC3E}">
        <p14:creationId xmlns:p14="http://schemas.microsoft.com/office/powerpoint/2010/main" val="4676036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71C7FD-6227-AC14-D995-DA1C578E256A}"/>
              </a:ext>
            </a:extLst>
          </p:cNvPr>
          <p:cNvSpPr>
            <a:spLocks noGrp="1" noRot="1" noChangeAspect="1"/>
          </p:cNvSpPr>
          <p:nvPr>
            <p:ph type="sldImg"/>
          </p:nvPr>
        </p:nvSpPr>
        <p:spPr/>
      </p:sp>
      <p:sp>
        <p:nvSpPr>
          <p:cNvPr id="22530" name="Notes Placeholder 2">
            <a:extLst>
              <a:ext uri="{FF2B5EF4-FFF2-40B4-BE49-F238E27FC236}">
                <a16:creationId xmlns:a16="http://schemas.microsoft.com/office/drawing/2014/main" id="{231B41CB-2FB0-6E0F-D8C2-6CCB069E4C0B}"/>
              </a:ext>
            </a:extLst>
          </p:cNvPr>
          <p:cNvSpPr>
            <a:spLocks noGrp="1"/>
          </p:cNvSpPr>
          <p:nvPr>
            <p:ph type="body" idx="1"/>
          </p:nvPr>
        </p:nvSpPr>
        <p:spPr>
          <a:noFill/>
        </p:spPr>
        <p:txBody>
          <a:bodyPr/>
          <a:lstStyle/>
          <a:p>
            <a:r>
              <a:rPr lang="en-US" altLang="en-US"/>
              <a:t>Only 1 instance of these 3 services coupled together and deploy.</a:t>
            </a:r>
          </a:p>
          <a:p>
            <a:endParaRPr lang="en-US" altLang="en-US"/>
          </a:p>
          <a:p>
            <a:r>
              <a:rPr lang="en-US" altLang="en-US"/>
              <a:t>To scale we can have multiple instances of this application</a:t>
            </a:r>
          </a:p>
        </p:txBody>
      </p:sp>
      <p:sp>
        <p:nvSpPr>
          <p:cNvPr id="22531" name="Slide Number Placeholder 3">
            <a:extLst>
              <a:ext uri="{FF2B5EF4-FFF2-40B4-BE49-F238E27FC236}">
                <a16:creationId xmlns:a16="http://schemas.microsoft.com/office/drawing/2014/main" id="{212F26F9-50D5-0322-0451-49E76AF56264}"/>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729B5551-B793-3042-A79A-CEFCF0FC7118}" type="slidenum">
              <a:rPr lang="en-US" altLang="en-US">
                <a:latin typeface="Times New Roman" panose="02020603050405020304" pitchFamily="18" charset="0"/>
              </a:rPr>
              <a:pPr/>
              <a:t>17</a:t>
            </a:fld>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9FB98-C761-E618-79D9-3B55AFE9991C}"/>
              </a:ext>
            </a:extLst>
          </p:cNvPr>
          <p:cNvSpPr>
            <a:spLocks noGrp="1" noRot="1" noChangeAspect="1"/>
          </p:cNvSpPr>
          <p:nvPr>
            <p:ph type="sldImg"/>
          </p:nvPr>
        </p:nvSpPr>
        <p:spPr/>
      </p:sp>
      <p:sp>
        <p:nvSpPr>
          <p:cNvPr id="24578" name="Notes Placeholder 2">
            <a:extLst>
              <a:ext uri="{FF2B5EF4-FFF2-40B4-BE49-F238E27FC236}">
                <a16:creationId xmlns:a16="http://schemas.microsoft.com/office/drawing/2014/main" id="{84DA13FD-BE76-B96C-8AF9-0E1AA3BDDDA7}"/>
              </a:ext>
            </a:extLst>
          </p:cNvPr>
          <p:cNvSpPr>
            <a:spLocks noGrp="1"/>
          </p:cNvSpPr>
          <p:nvPr>
            <p:ph type="body" idx="1"/>
          </p:nvPr>
        </p:nvSpPr>
        <p:spPr>
          <a:noFill/>
        </p:spPr>
        <p:txBody>
          <a:bodyPr/>
          <a:lstStyle/>
          <a:p>
            <a:r>
              <a:rPr lang="en-US" altLang="en-US"/>
              <a:t>For example, in a corporate application, there are some parts of an application where only admin have access and to some parts all the employees have access. These access rules are determined by the access rights given to each user of the system.</a:t>
            </a:r>
          </a:p>
          <a:p>
            <a:r>
              <a:rPr lang="en-US" altLang="en-US"/>
              <a:t>ometimes you need to also differentiate security based on the way a principal is interacting with your application. For example, you might want to ensure requests only arrive over HTTPS, in order to protect passwords from eavesdropping or end users from man-in-the-middle attacks. This is especially helpful to protect password recovery processes from brute force attacks, or simply to make it harder for people to duplicate your application’s key content. To help you achieve these goals, Spring Security fully supports automatic “channel security”, together with </a:t>
            </a:r>
            <a:r>
              <a:rPr lang="en-US" altLang="en-US" b="1"/>
              <a:t>JCaptcha</a:t>
            </a:r>
            <a:r>
              <a:rPr lang="en-US" altLang="en-US"/>
              <a:t> integration for human user detection.</a:t>
            </a:r>
          </a:p>
        </p:txBody>
      </p:sp>
      <p:sp>
        <p:nvSpPr>
          <p:cNvPr id="24579" name="Slide Number Placeholder 3">
            <a:extLst>
              <a:ext uri="{FF2B5EF4-FFF2-40B4-BE49-F238E27FC236}">
                <a16:creationId xmlns:a16="http://schemas.microsoft.com/office/drawing/2014/main" id="{3DEA517E-25C1-5B95-12C7-29BA73C10109}"/>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16EA620F-02B6-8F49-B399-4961D39C8157}"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AB3645-D998-DB05-6912-EADB0459E39B}"/>
              </a:ext>
            </a:extLst>
          </p:cNvPr>
          <p:cNvSpPr>
            <a:spLocks noGrp="1" noRot="1" noChangeAspect="1"/>
          </p:cNvSpPr>
          <p:nvPr>
            <p:ph type="sldImg"/>
          </p:nvPr>
        </p:nvSpPr>
        <p:spPr/>
      </p:sp>
      <p:sp>
        <p:nvSpPr>
          <p:cNvPr id="26626" name="Notes Placeholder 2">
            <a:extLst>
              <a:ext uri="{FF2B5EF4-FFF2-40B4-BE49-F238E27FC236}">
                <a16:creationId xmlns:a16="http://schemas.microsoft.com/office/drawing/2014/main" id="{DE1D04E9-9366-3368-73A8-BF7B323F3747}"/>
              </a:ext>
            </a:extLst>
          </p:cNvPr>
          <p:cNvSpPr>
            <a:spLocks noGrp="1"/>
          </p:cNvSpPr>
          <p:nvPr>
            <p:ph type="body" idx="1"/>
          </p:nvPr>
        </p:nvSpPr>
        <p:spPr>
          <a:noFill/>
        </p:spPr>
        <p:txBody>
          <a:bodyPr/>
          <a:lstStyle/>
          <a:p>
            <a:r>
              <a:rPr lang="en-US" altLang="en-US"/>
              <a:t>https://dzone.com/articles/7-things-to-know-getting-started-with-spring-boot</a:t>
            </a:r>
          </a:p>
        </p:txBody>
      </p:sp>
      <p:sp>
        <p:nvSpPr>
          <p:cNvPr id="26627" name="Slide Number Placeholder 3">
            <a:extLst>
              <a:ext uri="{FF2B5EF4-FFF2-40B4-BE49-F238E27FC236}">
                <a16:creationId xmlns:a16="http://schemas.microsoft.com/office/drawing/2014/main" id="{18966877-4197-5322-52FC-1A122E053B56}"/>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65F03392-E79C-B043-A686-3631B8EC4902}"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2C9D3F-6DE0-3241-7AF5-9BAB950BD816}"/>
              </a:ext>
            </a:extLst>
          </p:cNvPr>
          <p:cNvSpPr>
            <a:spLocks noGrp="1" noRot="1" noChangeAspect="1"/>
          </p:cNvSpPr>
          <p:nvPr>
            <p:ph type="sldImg"/>
          </p:nvPr>
        </p:nvSpPr>
        <p:spPr/>
      </p:sp>
      <p:sp>
        <p:nvSpPr>
          <p:cNvPr id="28674" name="Notes Placeholder 2">
            <a:extLst>
              <a:ext uri="{FF2B5EF4-FFF2-40B4-BE49-F238E27FC236}">
                <a16:creationId xmlns:a16="http://schemas.microsoft.com/office/drawing/2014/main" id="{A6BABAF0-7854-B8B8-A00B-81BB11D11839}"/>
              </a:ext>
            </a:extLst>
          </p:cNvPr>
          <p:cNvSpPr>
            <a:spLocks noGrp="1"/>
          </p:cNvSpPr>
          <p:nvPr>
            <p:ph type="body" idx="1"/>
          </p:nvPr>
        </p:nvSpPr>
        <p:spPr>
          <a:noFill/>
        </p:spPr>
        <p:txBody>
          <a:bodyPr/>
          <a:lstStyle/>
          <a:p>
            <a:r>
              <a:rPr lang="en-US" altLang="en-US"/>
              <a:t>Each service will have its own code base created with different technology </a:t>
            </a:r>
          </a:p>
          <a:p>
            <a:r>
              <a:rPr lang="en-US" altLang="en-US"/>
              <a:t>Services need to manage their own data</a:t>
            </a:r>
          </a:p>
          <a:p>
            <a:r>
              <a:rPr lang="en-US" altLang="en-US"/>
              <a:t>API gateway – endpoint/entry point for all the clients and forward the call to respective API</a:t>
            </a:r>
          </a:p>
          <a:p>
            <a:endParaRPr lang="en-US" altLang="en-US"/>
          </a:p>
          <a:p>
            <a:r>
              <a:rPr lang="en-US" altLang="en-US"/>
              <a:t>Management – for fault tolerance, placing services on nodes, identifying failures, rebelancing services across nodes</a:t>
            </a:r>
          </a:p>
          <a:p>
            <a:r>
              <a:rPr lang="en-US" altLang="en-US"/>
              <a:t>Service Discovery – maintain list of services, lookup service find mode of communication to communicate between the servcies via message bus or rest api</a:t>
            </a:r>
          </a:p>
          <a:p>
            <a:r>
              <a:rPr lang="en-US" altLang="en-US"/>
              <a:t>CDN – distributed network of proxy setters </a:t>
            </a:r>
          </a:p>
          <a:p>
            <a:r>
              <a:rPr lang="en-US" altLang="en-US"/>
              <a:t>Static – host all the content from sys</a:t>
            </a:r>
          </a:p>
          <a:p>
            <a:endParaRPr lang="en-US" altLang="en-US"/>
          </a:p>
          <a:p>
            <a:r>
              <a:rPr lang="en-US" altLang="en-US"/>
              <a:t>Most trending service loooks up for the most searched word types by the user.</a:t>
            </a:r>
          </a:p>
          <a:p>
            <a:r>
              <a:rPr lang="en-US" altLang="en-US"/>
              <a:t>Alice searches for a particular show and request goes to search servcie, </a:t>
            </a:r>
          </a:p>
        </p:txBody>
      </p:sp>
      <p:sp>
        <p:nvSpPr>
          <p:cNvPr id="28675" name="Slide Number Placeholder 3">
            <a:extLst>
              <a:ext uri="{FF2B5EF4-FFF2-40B4-BE49-F238E27FC236}">
                <a16:creationId xmlns:a16="http://schemas.microsoft.com/office/drawing/2014/main" id="{7C0816EE-E946-5264-3175-B5C4DCA8E602}"/>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171B19E3-4D48-424F-AFD6-0F4D205C3E38}"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7DD937-5422-A4B1-29A6-06C4A75948C7}"/>
              </a:ext>
            </a:extLst>
          </p:cNvPr>
          <p:cNvSpPr>
            <a:spLocks noGrp="1" noRot="1" noChangeAspect="1"/>
          </p:cNvSpPr>
          <p:nvPr>
            <p:ph type="sldImg"/>
          </p:nvPr>
        </p:nvSpPr>
        <p:spPr/>
      </p:sp>
      <p:sp>
        <p:nvSpPr>
          <p:cNvPr id="30722" name="Notes Placeholder 2">
            <a:extLst>
              <a:ext uri="{FF2B5EF4-FFF2-40B4-BE49-F238E27FC236}">
                <a16:creationId xmlns:a16="http://schemas.microsoft.com/office/drawing/2014/main" id="{37634291-3ABF-70E9-92C4-E7CFCA736D3A}"/>
              </a:ext>
            </a:extLst>
          </p:cNvPr>
          <p:cNvSpPr>
            <a:spLocks noGrp="1"/>
          </p:cNvSpPr>
          <p:nvPr>
            <p:ph type="body" idx="1"/>
          </p:nvPr>
        </p:nvSpPr>
        <p:spPr>
          <a:noFill/>
        </p:spPr>
        <p:txBody>
          <a:bodyPr/>
          <a:lstStyle/>
          <a:p>
            <a:endParaRPr lang="en-US" altLang="en-US"/>
          </a:p>
        </p:txBody>
      </p:sp>
      <p:sp>
        <p:nvSpPr>
          <p:cNvPr id="30723" name="Slide Number Placeholder 3">
            <a:extLst>
              <a:ext uri="{FF2B5EF4-FFF2-40B4-BE49-F238E27FC236}">
                <a16:creationId xmlns:a16="http://schemas.microsoft.com/office/drawing/2014/main" id="{2170860B-8892-6230-9418-24AE5489F1F1}"/>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D186ADC5-8601-D54E-98FD-0872FA4C4490}" type="slidenum">
              <a:rPr lang="en-US" altLang="en-US">
                <a:latin typeface="Times New Roman" panose="02020603050405020304" pitchFamily="18" charset="0"/>
              </a:rPr>
              <a:pPr/>
              <a:t>22</a:t>
            </a:fld>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3</a:t>
            </a:fld>
            <a:endParaRPr lang="en-US" dirty="0"/>
          </a:p>
        </p:txBody>
      </p:sp>
    </p:spTree>
    <p:extLst>
      <p:ext uri="{BB962C8B-B14F-4D97-AF65-F5344CB8AC3E}">
        <p14:creationId xmlns:p14="http://schemas.microsoft.com/office/powerpoint/2010/main" val="103388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4F48183-25B4-4728-6579-7BE066CDEA65}"/>
              </a:ext>
            </a:extLst>
          </p:cNvPr>
          <p:cNvSpPr>
            <a:spLocks noGrp="1" noRot="1" noChangeAspect="1"/>
          </p:cNvSpPr>
          <p:nvPr>
            <p:ph type="sldImg"/>
          </p:nvPr>
        </p:nvSpPr>
        <p:spPr/>
      </p:sp>
      <p:sp>
        <p:nvSpPr>
          <p:cNvPr id="32770" name="Notes Placeholder 2">
            <a:extLst>
              <a:ext uri="{FF2B5EF4-FFF2-40B4-BE49-F238E27FC236}">
                <a16:creationId xmlns:a16="http://schemas.microsoft.com/office/drawing/2014/main" id="{A00EABFA-7F57-B5DD-4BC0-4C1AE2BB9359}"/>
              </a:ext>
            </a:extLst>
          </p:cNvPr>
          <p:cNvSpPr>
            <a:spLocks noGrp="1"/>
          </p:cNvSpPr>
          <p:nvPr>
            <p:ph type="body" idx="1"/>
          </p:nvPr>
        </p:nvSpPr>
        <p:spPr>
          <a:noFill/>
        </p:spPr>
        <p:txBody>
          <a:bodyPr/>
          <a:lstStyle/>
          <a:p>
            <a:r>
              <a:rPr lang="en-US" altLang="en-US"/>
              <a:t>/** matched everything</a:t>
            </a:r>
          </a:p>
          <a:p>
            <a:r>
              <a:rPr lang="en-US" altLang="en-US"/>
              <a:t>If user not logged in display the form, form-login displays the default spring login form and validates the used with credentials provided in the in-memory database under seurity authentication manager</a:t>
            </a:r>
          </a:p>
          <a:p>
            <a:endParaRPr lang="en-US" altLang="en-US"/>
          </a:p>
          <a:p>
            <a:r>
              <a:rPr lang="en-US" altLang="en-US"/>
              <a:t>In spring-security-core:5.0.0.RC1, the default PasswordEncoder is built as a DelegatingPasswordEncoder. When you store the users in memory, you are providing the passwords in plain text and when trying to retrieve the encoder from the DelegatingPasswordEncoder to validate the password it can't find one that matches the way in which these passwords were stored.</a:t>
            </a:r>
          </a:p>
          <a:p>
            <a:endParaRPr lang="en-US" altLang="en-US"/>
          </a:p>
          <a:p>
            <a:r>
              <a:rPr lang="en-US" altLang="en-US"/>
              <a:t>So provide </a:t>
            </a:r>
            <a:r>
              <a:rPr lang="en-US" altLang="en-US" i="1"/>
              <a:t>{noop}mittal this is password attribute</a:t>
            </a:r>
          </a:p>
          <a:p>
            <a:endParaRPr lang="en-US" altLang="en-US" i="1"/>
          </a:p>
          <a:p>
            <a:r>
              <a:rPr lang="en-US" altLang="en-US" i="1"/>
              <a:t>Use-expressions allow usage of hasRole expressions</a:t>
            </a:r>
          </a:p>
          <a:p>
            <a:r>
              <a:rPr lang="en-US" altLang="en-US" i="1"/>
              <a:t>Whereas auto-config = true allows usage of role – ROLE_USER</a:t>
            </a:r>
            <a:endParaRPr lang="en-US" altLang="en-US"/>
          </a:p>
        </p:txBody>
      </p:sp>
      <p:sp>
        <p:nvSpPr>
          <p:cNvPr id="32771" name="Slide Number Placeholder 3">
            <a:extLst>
              <a:ext uri="{FF2B5EF4-FFF2-40B4-BE49-F238E27FC236}">
                <a16:creationId xmlns:a16="http://schemas.microsoft.com/office/drawing/2014/main" id="{FC7333FF-9517-DF81-9EDB-935C5A5C4D88}"/>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CAFEE9A8-5D0B-624D-999C-4F612EA36AA2}"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IN" altLang="en-US" dirty="0"/>
              <a:t>https://</a:t>
            </a:r>
            <a:r>
              <a:rPr lang="en-IN" altLang="en-US" dirty="0" err="1"/>
              <a:t>aws.amazon.com</a:t>
            </a:r>
            <a:r>
              <a:rPr lang="en-IN" altLang="en-US" dirty="0"/>
              <a:t>/blogs/compute/deploying-java-microservices-on-amazon-ec2-container-service/</a:t>
            </a:r>
          </a:p>
          <a:p>
            <a:pPr eaLnBrk="1" hangingPunct="1"/>
            <a:r>
              <a:rPr lang="en-IN" altLang="en-US" dirty="0"/>
              <a:t>https://</a:t>
            </a:r>
            <a:r>
              <a:rPr lang="en-IN" altLang="en-US" dirty="0" err="1"/>
              <a:t>github.com</a:t>
            </a:r>
            <a:r>
              <a:rPr lang="en-IN" altLang="en-US" dirty="0"/>
              <a:t>/</a:t>
            </a:r>
            <a:r>
              <a:rPr lang="en-IN" altLang="en-US" dirty="0" err="1"/>
              <a:t>aws</a:t>
            </a:r>
            <a:r>
              <a:rPr lang="en-IN" altLang="en-US" dirty="0"/>
              <a:t>-samples/amazon-</a:t>
            </a:r>
            <a:r>
              <a:rPr lang="en-IN" altLang="en-US" dirty="0" err="1"/>
              <a:t>ecs</a:t>
            </a:r>
            <a:r>
              <a:rPr lang="en-IN" altLang="en-US" dirty="0"/>
              <a:t>-java-microservices</a:t>
            </a:r>
          </a:p>
          <a:p>
            <a:pPr eaLnBrk="1" hangingPunct="1"/>
            <a:r>
              <a:rPr lang="en-IN" altLang="en-US" dirty="0"/>
              <a:t>https://</a:t>
            </a:r>
            <a:r>
              <a:rPr lang="en-IN" altLang="en-US" dirty="0" err="1"/>
              <a:t>docs.aws.amazon.com</a:t>
            </a:r>
            <a:r>
              <a:rPr lang="en-IN" altLang="en-US"/>
              <a:t>/prescriptive-guidance/latest/patterns/deploy-java-microservices-on-amazon-ecs-using-amazon-ecr-and-load-balancing.html</a:t>
            </a:r>
          </a:p>
        </p:txBody>
      </p:sp>
    </p:spTree>
    <p:extLst>
      <p:ext uri="{BB962C8B-B14F-4D97-AF65-F5344CB8AC3E}">
        <p14:creationId xmlns:p14="http://schemas.microsoft.com/office/powerpoint/2010/main" val="16334467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www.techtarget.com</a:t>
            </a:r>
            <a:r>
              <a:rPr lang="en-US" dirty="0"/>
              <a:t>/</a:t>
            </a:r>
            <a:r>
              <a:rPr lang="en-US" dirty="0" err="1"/>
              <a:t>searchapparchitecture</a:t>
            </a:r>
            <a:r>
              <a:rPr lang="en-US" dirty="0"/>
              <a:t>/tip/A-detailed-intro-to-the-strangler-pattern</a:t>
            </a:r>
          </a:p>
          <a:p>
            <a:endParaRPr lang="en-US" dirty="0"/>
          </a:p>
          <a:p>
            <a:pPr algn="l"/>
            <a:r>
              <a:rPr lang="en-IN" b="1" i="0" dirty="0">
                <a:solidFill>
                  <a:srgbClr val="323232"/>
                </a:solidFill>
                <a:effectLst/>
                <a:latin typeface="Arial" panose="020B0604020202020204" pitchFamily="34" charset="0"/>
              </a:rPr>
              <a:t>What is the strangler pattern?</a:t>
            </a:r>
          </a:p>
          <a:p>
            <a:pPr algn="l"/>
            <a:r>
              <a:rPr lang="en-IN" b="0" i="0" dirty="0">
                <a:solidFill>
                  <a:srgbClr val="666666"/>
                </a:solidFill>
                <a:effectLst/>
                <a:latin typeface="Arial" panose="020B0604020202020204" pitchFamily="34" charset="0"/>
              </a:rPr>
              <a:t>Picture a motorcycle that works, but could stand to undergo extensive overhauls that will make it run better. One option would be to completely take the motorcycle apart and spend months rebuilding until it works. However, how sure are you that it will run after you've finished replacing every part? And what if you want to use the motorcycle in the next few weeks, but can't while it's in the garage?</a:t>
            </a:r>
          </a:p>
          <a:p>
            <a:pPr algn="l"/>
            <a:r>
              <a:rPr lang="en-IN" b="0" i="0" dirty="0">
                <a:solidFill>
                  <a:srgbClr val="666666"/>
                </a:solidFill>
                <a:effectLst/>
                <a:latin typeface="Arial" panose="020B0604020202020204" pitchFamily="34" charset="0"/>
              </a:rPr>
              <a:t>The solution there is to replace parts one at a time, ensure it works as expected, and move on to the next once it's done. This provides two major benefits. The first is that you can likely still run the motorcycle as parts are incrementally replaced, rather than having to wait for the rebuild. The second is that if a fix or replacement doesn't work, you'll have a much easier time identifying the problem since you do not have to examine everything at once. Eventually, you will end up with an updated motorcycle that never really stopped running.</a:t>
            </a:r>
          </a:p>
          <a:p>
            <a:endParaRPr lang="en-US" dirty="0"/>
          </a:p>
        </p:txBody>
      </p:sp>
      <p:sp>
        <p:nvSpPr>
          <p:cNvPr id="4" name="Slide Number Placeholder 3"/>
          <p:cNvSpPr>
            <a:spLocks noGrp="1"/>
          </p:cNvSpPr>
          <p:nvPr>
            <p:ph type="sldNum" sz="quarter" idx="5"/>
          </p:nvPr>
        </p:nvSpPr>
        <p:spPr/>
        <p:txBody>
          <a:bodyPr/>
          <a:lstStyle/>
          <a:p>
            <a:fld id="{7D9EDB6D-F064-A746-9BD8-8F484A5911C0}" type="slidenum">
              <a:rPr lang="en-US" altLang="en-US" smtClean="0"/>
              <a:pPr/>
              <a:t>29</a:t>
            </a:fld>
            <a:endParaRPr lang="en-US" altLang="en-US"/>
          </a:p>
        </p:txBody>
      </p:sp>
    </p:spTree>
    <p:extLst>
      <p:ext uri="{BB962C8B-B14F-4D97-AF65-F5344CB8AC3E}">
        <p14:creationId xmlns:p14="http://schemas.microsoft.com/office/powerpoint/2010/main" val="32390183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samirbehara.com</a:t>
            </a:r>
            <a:r>
              <a:rPr lang="en-US" dirty="0"/>
              <a:t>/2018/09/10/monolith-to-microservices-using-strangler-pattern/</a:t>
            </a:r>
          </a:p>
        </p:txBody>
      </p:sp>
      <p:sp>
        <p:nvSpPr>
          <p:cNvPr id="4" name="Slide Number Placeholder 3"/>
          <p:cNvSpPr>
            <a:spLocks noGrp="1"/>
          </p:cNvSpPr>
          <p:nvPr>
            <p:ph type="sldNum" sz="quarter" idx="5"/>
          </p:nvPr>
        </p:nvSpPr>
        <p:spPr/>
        <p:txBody>
          <a:bodyPr/>
          <a:lstStyle/>
          <a:p>
            <a:fld id="{7D9EDB6D-F064-A746-9BD8-8F484A5911C0}" type="slidenum">
              <a:rPr lang="en-US" altLang="en-US" smtClean="0"/>
              <a:pPr/>
              <a:t>30</a:t>
            </a:fld>
            <a:endParaRPr lang="en-US" altLang="en-US"/>
          </a:p>
        </p:txBody>
      </p:sp>
    </p:spTree>
    <p:extLst>
      <p:ext uri="{BB962C8B-B14F-4D97-AF65-F5344CB8AC3E}">
        <p14:creationId xmlns:p14="http://schemas.microsoft.com/office/powerpoint/2010/main" val="38630105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IN" sz="1200" i="0" dirty="0">
                <a:solidFill>
                  <a:srgbClr val="323232"/>
                </a:solidFill>
                <a:effectLst/>
                <a:latin typeface="Calibri" panose="020F0502020204030204" pitchFamily="34" charset="0"/>
                <a:cs typeface="Calibri" panose="020F0502020204030204" pitchFamily="34" charset="0"/>
              </a:rPr>
              <a:t>It’s all about translation and keeping external concepts out and not leaking in and pushing this translation to the outer edge.</a:t>
            </a:r>
          </a:p>
          <a:p>
            <a:r>
              <a:rPr lang="en-IN" b="0" i="0" dirty="0">
                <a:solidFill>
                  <a:srgbClr val="161616"/>
                </a:solidFill>
                <a:effectLst/>
                <a:latin typeface="Segoe UI" panose="020B0502040204020203" pitchFamily="34" charset="0"/>
              </a:rPr>
              <a:t>For example, when a legacy application is migrated to a modern system, it may still need existing legacy resources. New features must be able to call the legacy system. This is especially true of gradual migrations, where different features of a larger application are moved to a modern system over time.</a:t>
            </a:r>
          </a:p>
          <a:p>
            <a:endParaRPr lang="en-US" dirty="0"/>
          </a:p>
        </p:txBody>
      </p:sp>
      <p:sp>
        <p:nvSpPr>
          <p:cNvPr id="4" name="Slide Number Placeholder 3"/>
          <p:cNvSpPr>
            <a:spLocks noGrp="1"/>
          </p:cNvSpPr>
          <p:nvPr>
            <p:ph type="sldNum" sz="quarter" idx="5"/>
          </p:nvPr>
        </p:nvSpPr>
        <p:spPr/>
        <p:txBody>
          <a:bodyPr/>
          <a:lstStyle/>
          <a:p>
            <a:fld id="{7D9EDB6D-F064-A746-9BD8-8F484A5911C0}" type="slidenum">
              <a:rPr lang="en-US" altLang="en-US" smtClean="0"/>
              <a:pPr/>
              <a:t>31</a:t>
            </a:fld>
            <a:endParaRPr lang="en-US" altLang="en-US"/>
          </a:p>
        </p:txBody>
      </p:sp>
    </p:spTree>
    <p:extLst>
      <p:ext uri="{BB962C8B-B14F-4D97-AF65-F5344CB8AC3E}">
        <p14:creationId xmlns:p14="http://schemas.microsoft.com/office/powerpoint/2010/main" val="26078272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IN" sz="1200" i="0" dirty="0">
                <a:solidFill>
                  <a:srgbClr val="323232"/>
                </a:solidFill>
                <a:effectLst/>
                <a:latin typeface="Calibri" panose="020F0502020204030204" pitchFamily="34" charset="0"/>
                <a:cs typeface="Calibri" panose="020F0502020204030204" pitchFamily="34" charset="0"/>
              </a:rPr>
              <a:t>It’s all about translation and keeping external concepts out and not leaking in and pushing this translation to the outer edge.</a:t>
            </a:r>
          </a:p>
          <a:p>
            <a:r>
              <a:rPr lang="en-IN" b="0" i="0" dirty="0">
                <a:solidFill>
                  <a:srgbClr val="161616"/>
                </a:solidFill>
                <a:effectLst/>
                <a:latin typeface="Segoe UI" panose="020B0502040204020203" pitchFamily="34" charset="0"/>
              </a:rPr>
              <a:t>For example, when a legacy application is migrated to a modern system, it may still need existing legacy resources. New features must be able to call the legacy system. This is especially true of gradual migrations, where different features of a larger application are moved to a modern system over time.</a:t>
            </a:r>
          </a:p>
          <a:p>
            <a:endParaRPr lang="en-US" dirty="0"/>
          </a:p>
        </p:txBody>
      </p:sp>
      <p:sp>
        <p:nvSpPr>
          <p:cNvPr id="4" name="Slide Number Placeholder 3"/>
          <p:cNvSpPr>
            <a:spLocks noGrp="1"/>
          </p:cNvSpPr>
          <p:nvPr>
            <p:ph type="sldNum" sz="quarter" idx="5"/>
          </p:nvPr>
        </p:nvSpPr>
        <p:spPr/>
        <p:txBody>
          <a:bodyPr/>
          <a:lstStyle/>
          <a:p>
            <a:fld id="{7D9EDB6D-F064-A746-9BD8-8F484A5911C0}" type="slidenum">
              <a:rPr lang="en-US" altLang="en-US" smtClean="0"/>
              <a:pPr/>
              <a:t>32</a:t>
            </a:fld>
            <a:endParaRPr lang="en-US" altLang="en-US"/>
          </a:p>
        </p:txBody>
      </p:sp>
    </p:spTree>
    <p:extLst>
      <p:ext uri="{BB962C8B-B14F-4D97-AF65-F5344CB8AC3E}">
        <p14:creationId xmlns:p14="http://schemas.microsoft.com/office/powerpoint/2010/main" val="14606788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gn="l">
              <a:buFont typeface="Arial" panose="020B0604020202020204" pitchFamily="34" charset="0"/>
              <a:buChar char="•"/>
            </a:pPr>
            <a:r>
              <a:rPr lang="en-IN" sz="1200" i="0" dirty="0">
                <a:solidFill>
                  <a:srgbClr val="000000"/>
                </a:solidFill>
                <a:effectLst/>
                <a:latin typeface="Calibri" panose="020F0502020204030204" pitchFamily="34" charset="0"/>
                <a:cs typeface="Calibri" panose="020F0502020204030204" pitchFamily="34" charset="0"/>
              </a:rPr>
              <a:t>to calls made between the two systems.</a:t>
            </a:r>
          </a:p>
          <a:p>
            <a:pPr marL="342900" marR="0" lvl="0" indent="-34290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IN" sz="1200" i="0" dirty="0">
                <a:solidFill>
                  <a:srgbClr val="000000"/>
                </a:solidFill>
                <a:effectLst/>
                <a:latin typeface="Calibri" panose="020F0502020204030204" pitchFamily="34" charset="0"/>
                <a:cs typeface="Calibri" panose="020F0502020204030204" pitchFamily="34" charset="0"/>
              </a:rPr>
              <a:t>Consider whether you need more than one anti-corruption layer. You may want to decompose functionality into multiple services using different technologies or languages, or there may be other reasons to partition the anti-corruption layer.</a:t>
            </a:r>
          </a:p>
          <a:p>
            <a:pPr marL="342900" marR="0" lvl="0" indent="-34290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IN" sz="1200" i="0" dirty="0">
                <a:solidFill>
                  <a:srgbClr val="000000"/>
                </a:solidFill>
                <a:effectLst/>
                <a:latin typeface="Calibri" panose="020F0502020204030204" pitchFamily="34" charset="0"/>
                <a:cs typeface="Calibri" panose="020F0502020204030204" pitchFamily="34" charset="0"/>
              </a:rPr>
              <a:t>How will it be integrated into your monitoring, release, and configuration processes</a:t>
            </a:r>
          </a:p>
          <a:p>
            <a:pPr marL="342900" indent="-342900" algn="l">
              <a:buFont typeface="Arial" panose="020B0604020202020204" pitchFamily="34" charset="0"/>
              <a:buChar char="•"/>
            </a:pPr>
            <a:endParaRPr lang="en-IN" sz="1200" i="0" dirty="0">
              <a:solidFill>
                <a:srgbClr val="000000"/>
              </a:solidFill>
              <a:effectLst/>
              <a:latin typeface="Calibri" panose="020F0502020204030204" pitchFamily="34" charset="0"/>
              <a:cs typeface="Calibri" panose="020F0502020204030204" pitchFamily="34" charset="0"/>
            </a:endParaRPr>
          </a:p>
        </p:txBody>
      </p:sp>
      <p:sp>
        <p:nvSpPr>
          <p:cNvPr id="4" name="Slide Number Placeholder 3"/>
          <p:cNvSpPr>
            <a:spLocks noGrp="1"/>
          </p:cNvSpPr>
          <p:nvPr>
            <p:ph type="sldNum" sz="quarter" idx="5"/>
          </p:nvPr>
        </p:nvSpPr>
        <p:spPr/>
        <p:txBody>
          <a:bodyPr/>
          <a:lstStyle/>
          <a:p>
            <a:fld id="{7D9EDB6D-F064-A746-9BD8-8F484A5911C0}" type="slidenum">
              <a:rPr lang="en-US" altLang="en-US" smtClean="0"/>
              <a:pPr/>
              <a:t>33</a:t>
            </a:fld>
            <a:endParaRPr lang="en-US" altLang="en-US"/>
          </a:p>
        </p:txBody>
      </p:sp>
    </p:spTree>
    <p:extLst>
      <p:ext uri="{BB962C8B-B14F-4D97-AF65-F5344CB8AC3E}">
        <p14:creationId xmlns:p14="http://schemas.microsoft.com/office/powerpoint/2010/main" val="39766820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004C89-259B-AB6D-598B-76903A6D9826}"/>
              </a:ext>
            </a:extLst>
          </p:cNvPr>
          <p:cNvSpPr>
            <a:spLocks noGrp="1" noRot="1" noChangeAspect="1"/>
          </p:cNvSpPr>
          <p:nvPr>
            <p:ph type="sldImg"/>
          </p:nvPr>
        </p:nvSpPr>
        <p:spPr/>
      </p:sp>
      <p:sp>
        <p:nvSpPr>
          <p:cNvPr id="46082" name="Notes Placeholder 2">
            <a:extLst>
              <a:ext uri="{FF2B5EF4-FFF2-40B4-BE49-F238E27FC236}">
                <a16:creationId xmlns:a16="http://schemas.microsoft.com/office/drawing/2014/main" id="{F5284E0F-81E4-82DA-990E-F12FB63ECDBD}"/>
              </a:ext>
            </a:extLst>
          </p:cNvPr>
          <p:cNvSpPr>
            <a:spLocks noGrp="1"/>
          </p:cNvSpPr>
          <p:nvPr>
            <p:ph type="body" idx="1"/>
          </p:nvPr>
        </p:nvSpPr>
        <p:spPr>
          <a:noFill/>
        </p:spPr>
        <p:txBody>
          <a:bodyPr/>
          <a:lstStyle/>
          <a:p>
            <a:r>
              <a:rPr lang="en-US" altLang="en-US"/>
              <a:t>https://www.journaldev.com/8195/spring-boot-cli-setup-and-helloworld-example</a:t>
            </a:r>
          </a:p>
          <a:p>
            <a:endParaRPr lang="en-US" altLang="en-US"/>
          </a:p>
        </p:txBody>
      </p:sp>
      <p:sp>
        <p:nvSpPr>
          <p:cNvPr id="46083" name="Slide Number Placeholder 3">
            <a:extLst>
              <a:ext uri="{FF2B5EF4-FFF2-40B4-BE49-F238E27FC236}">
                <a16:creationId xmlns:a16="http://schemas.microsoft.com/office/drawing/2014/main" id="{364A76AA-BE71-D491-E4A8-52EA8CAB1CFA}"/>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D27BAF59-BC18-0241-9420-01B3E930ACA9}" type="slidenum">
              <a:rPr lang="en-US" altLang="en-US">
                <a:latin typeface="Times New Roman" panose="02020603050405020304" pitchFamily="18" charset="0"/>
              </a:rPr>
              <a:pPr/>
              <a:t>34</a:t>
            </a:fld>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EE8845-D613-5DCE-ED8C-ED8FCA606734}"/>
              </a:ext>
            </a:extLst>
          </p:cNvPr>
          <p:cNvSpPr>
            <a:spLocks noGrp="1" noRot="1" noChangeAspect="1"/>
          </p:cNvSpPr>
          <p:nvPr>
            <p:ph type="sldImg"/>
          </p:nvPr>
        </p:nvSpPr>
        <p:spPr/>
      </p:sp>
      <p:sp>
        <p:nvSpPr>
          <p:cNvPr id="48130" name="Notes Placeholder 2">
            <a:extLst>
              <a:ext uri="{FF2B5EF4-FFF2-40B4-BE49-F238E27FC236}">
                <a16:creationId xmlns:a16="http://schemas.microsoft.com/office/drawing/2014/main" id="{45028E84-4698-45F2-BEA0-61E4A40F6009}"/>
              </a:ext>
            </a:extLst>
          </p:cNvPr>
          <p:cNvSpPr>
            <a:spLocks noGrp="1"/>
          </p:cNvSpPr>
          <p:nvPr>
            <p:ph type="body" idx="1"/>
          </p:nvPr>
        </p:nvSpPr>
        <p:spPr>
          <a:noFill/>
        </p:spPr>
        <p:txBody>
          <a:bodyPr/>
          <a:lstStyle/>
          <a:p>
            <a:r>
              <a:rPr lang="en-US" altLang="en-US"/>
              <a:t>Add the mysql specific information in application.properties as specified in previous slide</a:t>
            </a:r>
          </a:p>
        </p:txBody>
      </p:sp>
      <p:sp>
        <p:nvSpPr>
          <p:cNvPr id="48131" name="Slide Number Placeholder 3">
            <a:extLst>
              <a:ext uri="{FF2B5EF4-FFF2-40B4-BE49-F238E27FC236}">
                <a16:creationId xmlns:a16="http://schemas.microsoft.com/office/drawing/2014/main" id="{85BCC168-7B7F-05BF-5C55-8574E63705CD}"/>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7D48E555-F0FB-C546-808C-42D864CA8664}" type="slidenum">
              <a:rPr lang="en-US" altLang="en-US">
                <a:latin typeface="Times New Roman" panose="02020603050405020304" pitchFamily="18" charset="0"/>
              </a:rPr>
              <a:pPr/>
              <a:t>35</a:t>
            </a:fld>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85C4C2-9FD2-4F08-0DA5-55E8AF08FC87}"/>
              </a:ext>
            </a:extLst>
          </p:cNvPr>
          <p:cNvSpPr>
            <a:spLocks noGrp="1" noRot="1" noChangeAspect="1"/>
          </p:cNvSpPr>
          <p:nvPr>
            <p:ph type="sldImg"/>
          </p:nvPr>
        </p:nvSpPr>
        <p:spPr/>
      </p:sp>
      <p:sp>
        <p:nvSpPr>
          <p:cNvPr id="50178" name="Notes Placeholder 2">
            <a:extLst>
              <a:ext uri="{FF2B5EF4-FFF2-40B4-BE49-F238E27FC236}">
                <a16:creationId xmlns:a16="http://schemas.microsoft.com/office/drawing/2014/main" id="{CF935DAD-5E13-4CBE-6F60-29B65C4F94C4}"/>
              </a:ext>
            </a:extLst>
          </p:cNvPr>
          <p:cNvSpPr>
            <a:spLocks noGrp="1"/>
          </p:cNvSpPr>
          <p:nvPr>
            <p:ph type="body" idx="1"/>
          </p:nvPr>
        </p:nvSpPr>
        <p:spPr>
          <a:noFill/>
        </p:spPr>
        <p:txBody>
          <a:bodyPr/>
          <a:lstStyle/>
          <a:p>
            <a:r>
              <a:rPr lang="en-US" altLang="en-US"/>
              <a:t>https://howtodoinjava.com/spring-restful/spring-restful-client-resttemplate-example/</a:t>
            </a:r>
          </a:p>
          <a:p>
            <a:endParaRPr lang="en-US" altLang="en-US"/>
          </a:p>
          <a:p>
            <a:r>
              <a:rPr lang="en-US" altLang="en-US"/>
              <a:t>https://docs.spring.io/spring/docs/current/javadoc-api/org/springframework/web/client/RestTemplate.html</a:t>
            </a:r>
          </a:p>
        </p:txBody>
      </p:sp>
      <p:sp>
        <p:nvSpPr>
          <p:cNvPr id="50179" name="Slide Number Placeholder 3">
            <a:extLst>
              <a:ext uri="{FF2B5EF4-FFF2-40B4-BE49-F238E27FC236}">
                <a16:creationId xmlns:a16="http://schemas.microsoft.com/office/drawing/2014/main" id="{E292DC78-83F3-D765-2357-54374BC244FE}"/>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2705BEC2-1344-AB48-A4CD-97F07EB717DC}" type="slidenum">
              <a:rPr lang="en-US" altLang="en-US">
                <a:latin typeface="Times New Roman" panose="02020603050405020304" pitchFamily="18" charset="0"/>
              </a:rPr>
              <a:pPr/>
              <a:t>36</a:t>
            </a:fld>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4</a:t>
            </a:fld>
            <a:endParaRPr lang="en-US" dirty="0"/>
          </a:p>
        </p:txBody>
      </p:sp>
    </p:spTree>
    <p:extLst>
      <p:ext uri="{BB962C8B-B14F-4D97-AF65-F5344CB8AC3E}">
        <p14:creationId xmlns:p14="http://schemas.microsoft.com/office/powerpoint/2010/main" val="13766167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37</a:t>
            </a:fld>
            <a:endParaRPr lang="en-US" altLang="en-US">
              <a:latin typeface="Times New Roman" charset="0"/>
            </a:endParaRPr>
          </a:p>
        </p:txBody>
      </p:sp>
    </p:spTree>
    <p:extLst>
      <p:ext uri="{BB962C8B-B14F-4D97-AF65-F5344CB8AC3E}">
        <p14:creationId xmlns:p14="http://schemas.microsoft.com/office/powerpoint/2010/main" val="8440125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38</a:t>
            </a:fld>
            <a:endParaRPr lang="en-US" altLang="en-US">
              <a:latin typeface="Times New Roman" charset="0"/>
            </a:endParaRPr>
          </a:p>
        </p:txBody>
      </p:sp>
    </p:spTree>
    <p:extLst>
      <p:ext uri="{BB962C8B-B14F-4D97-AF65-F5344CB8AC3E}">
        <p14:creationId xmlns:p14="http://schemas.microsoft.com/office/powerpoint/2010/main" val="40937789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39</a:t>
            </a:fld>
            <a:endParaRPr lang="en-US" altLang="en-US">
              <a:latin typeface="Times New Roman" charset="0"/>
            </a:endParaRPr>
          </a:p>
        </p:txBody>
      </p:sp>
    </p:spTree>
    <p:extLst>
      <p:ext uri="{BB962C8B-B14F-4D97-AF65-F5344CB8AC3E}">
        <p14:creationId xmlns:p14="http://schemas.microsoft.com/office/powerpoint/2010/main" val="8001133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extLst>
      <p:ext uri="{BB962C8B-B14F-4D97-AF65-F5344CB8AC3E}">
        <p14:creationId xmlns:p14="http://schemas.microsoft.com/office/powerpoint/2010/main" val="19682221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41</a:t>
            </a:fld>
            <a:endParaRPr lang="en-US" altLang="en-US">
              <a:latin typeface="Times New Roman" charset="0"/>
            </a:endParaRPr>
          </a:p>
        </p:txBody>
      </p:sp>
    </p:spTree>
    <p:extLst>
      <p:ext uri="{BB962C8B-B14F-4D97-AF65-F5344CB8AC3E}">
        <p14:creationId xmlns:p14="http://schemas.microsoft.com/office/powerpoint/2010/main" val="15664217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IN" b="0" i="0" dirty="0">
                <a:solidFill>
                  <a:srgbClr val="333333"/>
                </a:solidFill>
                <a:effectLst/>
                <a:latin typeface="Helvetica Neue" panose="02000503000000020004" pitchFamily="2" charset="0"/>
              </a:rPr>
              <a:t>The service discovery is implemented using </a:t>
            </a:r>
            <a:r>
              <a:rPr lang="en-IN" b="0" i="0" u="none" strike="noStrike" dirty="0">
                <a:solidFill>
                  <a:srgbClr val="428BCA"/>
                </a:solidFill>
                <a:effectLst/>
                <a:latin typeface="Helvetica Neue" panose="02000503000000020004" pitchFamily="2" charset="0"/>
                <a:hlinkClick r:id="rId3"/>
              </a:rPr>
              <a:t>Netflix OSS</a:t>
            </a:r>
            <a:r>
              <a:rPr lang="en-IN" b="0" i="0" dirty="0">
                <a:solidFill>
                  <a:srgbClr val="333333"/>
                </a:solidFill>
                <a:effectLst/>
                <a:latin typeface="Helvetica Neue" panose="02000503000000020004" pitchFamily="2" charset="0"/>
              </a:rPr>
              <a:t> components. It provides </a:t>
            </a:r>
            <a:r>
              <a:rPr lang="en-IN" b="0" i="0" u="none" strike="noStrike" dirty="0">
                <a:solidFill>
                  <a:srgbClr val="428BCA"/>
                </a:solidFill>
                <a:effectLst/>
                <a:latin typeface="Helvetica Neue" panose="02000503000000020004" pitchFamily="2" charset="0"/>
                <a:hlinkClick r:id="rId4"/>
              </a:rPr>
              <a:t>Eureka</a:t>
            </a:r>
            <a:r>
              <a:rPr lang="en-IN" b="0" i="0" dirty="0">
                <a:solidFill>
                  <a:srgbClr val="333333"/>
                </a:solidFill>
                <a:effectLst/>
                <a:latin typeface="Helvetica Neue" panose="02000503000000020004" pitchFamily="2" charset="0"/>
              </a:rPr>
              <a:t>, which is a </a:t>
            </a:r>
            <a:r>
              <a:rPr lang="en-IN" b="0" i="0" u="none" strike="noStrike" dirty="0">
                <a:solidFill>
                  <a:srgbClr val="428BCA"/>
                </a:solidFill>
                <a:effectLst/>
                <a:latin typeface="Helvetica Neue" panose="02000503000000020004" pitchFamily="2" charset="0"/>
                <a:hlinkClick r:id="rId5"/>
              </a:rPr>
              <a:t>Service Registry</a:t>
            </a:r>
            <a:r>
              <a:rPr lang="en-IN" b="0" i="0" dirty="0">
                <a:solidFill>
                  <a:srgbClr val="333333"/>
                </a:solidFill>
                <a:effectLst/>
                <a:latin typeface="Helvetica Neue" panose="02000503000000020004" pitchFamily="2" charset="0"/>
              </a:rPr>
              <a:t>, and </a:t>
            </a:r>
            <a:r>
              <a:rPr lang="en-IN" b="0" i="0" u="none" strike="noStrike" dirty="0">
                <a:solidFill>
                  <a:srgbClr val="428BCA"/>
                </a:solidFill>
                <a:effectLst/>
                <a:latin typeface="Helvetica Neue" panose="02000503000000020004" pitchFamily="2" charset="0"/>
                <a:hlinkClick r:id="rId6"/>
              </a:rPr>
              <a:t>Ribbon</a:t>
            </a:r>
            <a:r>
              <a:rPr lang="en-IN" b="0" i="0" dirty="0">
                <a:solidFill>
                  <a:srgbClr val="333333"/>
                </a:solidFill>
                <a:effectLst/>
                <a:latin typeface="Helvetica Neue" panose="02000503000000020004" pitchFamily="2" charset="0"/>
              </a:rPr>
              <a:t>, which is an HTTP client that queries Eureka in order to route HTTP requests to an available service instance.</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42</a:t>
            </a:fld>
            <a:endParaRPr lang="en-US" altLang="en-US">
              <a:latin typeface="Times New Roman" charset="0"/>
            </a:endParaRPr>
          </a:p>
        </p:txBody>
      </p:sp>
    </p:spTree>
    <p:extLst>
      <p:ext uri="{BB962C8B-B14F-4D97-AF65-F5344CB8AC3E}">
        <p14:creationId xmlns:p14="http://schemas.microsoft.com/office/powerpoint/2010/main" val="24833448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43</a:t>
            </a:fld>
            <a:endParaRPr lang="en-US" altLang="en-US">
              <a:latin typeface="Times New Roman" charset="0"/>
            </a:endParaRPr>
          </a:p>
        </p:txBody>
      </p:sp>
    </p:spTree>
    <p:extLst>
      <p:ext uri="{BB962C8B-B14F-4D97-AF65-F5344CB8AC3E}">
        <p14:creationId xmlns:p14="http://schemas.microsoft.com/office/powerpoint/2010/main" val="30167932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44</a:t>
            </a:fld>
            <a:endParaRPr lang="en-US" altLang="en-US">
              <a:latin typeface="Times New Roman" charset="0"/>
            </a:endParaRPr>
          </a:p>
        </p:txBody>
      </p:sp>
    </p:spTree>
    <p:extLst>
      <p:ext uri="{BB962C8B-B14F-4D97-AF65-F5344CB8AC3E}">
        <p14:creationId xmlns:p14="http://schemas.microsoft.com/office/powerpoint/2010/main" val="2644021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IN" sz="1200" b="0" i="0" dirty="0">
                <a:solidFill>
                  <a:srgbClr val="333333"/>
                </a:solidFill>
                <a:effectLst/>
                <a:latin typeface="Calibri" panose="020F0502020204030204" pitchFamily="34" charset="0"/>
                <a:cs typeface="Calibri" panose="020F0502020204030204" pitchFamily="34" charset="0"/>
              </a:rPr>
              <a:t>A client makes HTTP(s) requests (or opens TCP connections) to the ELB, which load balances the traffic amongst a set of EC2 instances. An ELB can load balance either external traffic from the Internet or, when deployed in a VPC, load balance internal traffic.. EC2 instances are registered with the ELB either explicitly via an API call or automatically as part of an auto-scaling group</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45</a:t>
            </a:fld>
            <a:endParaRPr lang="en-US" altLang="en-US">
              <a:latin typeface="Times New Roman" charset="0"/>
            </a:endParaRPr>
          </a:p>
        </p:txBody>
      </p:sp>
    </p:spTree>
    <p:extLst>
      <p:ext uri="{BB962C8B-B14F-4D97-AF65-F5344CB8AC3E}">
        <p14:creationId xmlns:p14="http://schemas.microsoft.com/office/powerpoint/2010/main" val="40205970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IN" sz="1200" b="0" i="0" dirty="0">
                <a:solidFill>
                  <a:srgbClr val="333333"/>
                </a:solidFill>
                <a:effectLst/>
                <a:latin typeface="Calibri" panose="020F0502020204030204" pitchFamily="34" charset="0"/>
                <a:cs typeface="Calibri" panose="020F0502020204030204" pitchFamily="34" charset="0"/>
              </a:rPr>
              <a:t>A client makes HTTP(s) requests (or opens TCP connections) to the ELB, which load balances the traffic amongst a set of EC2 instances. An ELB can load balance either external traffic from the Internet or, when deployed in a VPC, load balance internal traffic.. EC2 instances are registered with the ELB either explicitly via an API call or automatically as part of an auto-scaling group</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46</a:t>
            </a:fld>
            <a:endParaRPr lang="en-US" altLang="en-US">
              <a:latin typeface="Times New Roman" charset="0"/>
            </a:endParaRPr>
          </a:p>
        </p:txBody>
      </p:sp>
    </p:spTree>
    <p:extLst>
      <p:ext uri="{BB962C8B-B14F-4D97-AF65-F5344CB8AC3E}">
        <p14:creationId xmlns:p14="http://schemas.microsoft.com/office/powerpoint/2010/main" val="1796025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system may consist of a furnace, air conditioner, humidifier, thermostat, and fresh-air exchanger. When you’re in your house, you never go to the humidifier or furnace and flip a switch to turn it on; instead, you make adjustments on the thermostat. Each individual system comes in a box from a manufacturer, and they’re all connected, yet each acts as a single unit. You can swap the gas furnace out for an electric model, and the operation stays the same for you and your family. When you adjust the thermostat in your house, you don’t need to know what kind of furnace or air conditioner you have; you just know your thermostat. In this metaphor, each HVAC component is a service, and the whole design of your HVAC system is your </a:t>
            </a:r>
            <a:r>
              <a:rPr lang="en-US" dirty="0" err="1"/>
              <a:t>microservices</a:t>
            </a:r>
            <a:r>
              <a:rPr lang="en-US" dirty="0"/>
              <a:t> architecture.</a:t>
            </a:r>
          </a:p>
          <a:p>
            <a:endParaRPr lang="en-US" dirty="0"/>
          </a:p>
          <a:p>
            <a:r>
              <a:rPr lang="en-US" dirty="0"/>
              <a:t>An HVAC system in a house is something that is changed maybe once a decade, but software architectures are far more dynamic. Cloud instances go up and down and new versions are deployed sometimes many times per day. Plus, HVAC systems have very simplistic inputs and a small number of connections. A </a:t>
            </a:r>
            <a:r>
              <a:rPr lang="en-US" dirty="0" err="1"/>
              <a:t>microservices</a:t>
            </a:r>
            <a:r>
              <a:rPr lang="en-US" dirty="0"/>
              <a:t> architecture may have thousands (millions even!) of inputs that may route to do many complex activities, not just regulate the climate of your house</a:t>
            </a:r>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5</a:t>
            </a:fld>
            <a:endParaRPr lang="en-US" dirty="0"/>
          </a:p>
        </p:txBody>
      </p:sp>
    </p:spTree>
    <p:extLst>
      <p:ext uri="{BB962C8B-B14F-4D97-AF65-F5344CB8AC3E}">
        <p14:creationId xmlns:p14="http://schemas.microsoft.com/office/powerpoint/2010/main" val="14939109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IN" b="0" i="0" dirty="0">
                <a:solidFill>
                  <a:srgbClr val="333333"/>
                </a:solidFill>
                <a:effectLst/>
                <a:latin typeface="Helvetica Neue" panose="02000503000000020004" pitchFamily="2" charset="0"/>
              </a:rPr>
              <a:t>For example, </a:t>
            </a:r>
            <a:r>
              <a:rPr lang="en-IN" b="0" i="0" u="none" strike="noStrike" dirty="0">
                <a:solidFill>
                  <a:srgbClr val="428BCA"/>
                </a:solidFill>
                <a:effectLst/>
                <a:latin typeface="Helvetica Neue" panose="02000503000000020004" pitchFamily="2" charset="0"/>
                <a:hlinkClick r:id="rId3"/>
              </a:rPr>
              <a:t>Netflix Eureka</a:t>
            </a:r>
            <a:r>
              <a:rPr lang="en-IN" b="0" i="0" dirty="0">
                <a:solidFill>
                  <a:srgbClr val="333333"/>
                </a:solidFill>
                <a:effectLst/>
                <a:latin typeface="Helvetica Neue" panose="02000503000000020004" pitchFamily="2" charset="0"/>
              </a:rPr>
              <a:t> service instances are typically deployed using elastic IP addresses. The available pool of Elastic IP addresses is configured using either a properties file or via DNS. When a Eureka instance starts up it consults the configuration to determine which available Elastic IP address to use. A Eureka client is also configured with the pool of Elastic IP addresses.</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47</a:t>
            </a:fld>
            <a:endParaRPr lang="en-US" altLang="en-US">
              <a:latin typeface="Times New Roman" charset="0"/>
            </a:endParaRPr>
          </a:p>
        </p:txBody>
      </p:sp>
    </p:spTree>
    <p:extLst>
      <p:ext uri="{BB962C8B-B14F-4D97-AF65-F5344CB8AC3E}">
        <p14:creationId xmlns:p14="http://schemas.microsoft.com/office/powerpoint/2010/main" val="27425862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extLst>
      <p:ext uri="{BB962C8B-B14F-4D97-AF65-F5344CB8AC3E}">
        <p14:creationId xmlns:p14="http://schemas.microsoft.com/office/powerpoint/2010/main" val="15212713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49</a:t>
            </a:fld>
            <a:endParaRPr lang="en-US" altLang="en-US">
              <a:latin typeface="Times New Roman" charset="0"/>
            </a:endParaRPr>
          </a:p>
        </p:txBody>
      </p:sp>
    </p:spTree>
    <p:extLst>
      <p:ext uri="{BB962C8B-B14F-4D97-AF65-F5344CB8AC3E}">
        <p14:creationId xmlns:p14="http://schemas.microsoft.com/office/powerpoint/2010/main" val="1267996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84138D-1BFE-DF0F-BA76-7341980A3305}"/>
              </a:ext>
            </a:extLst>
          </p:cNvPr>
          <p:cNvSpPr>
            <a:spLocks noGrp="1" noRot="1" noChangeAspect="1"/>
          </p:cNvSpPr>
          <p:nvPr>
            <p:ph type="sldImg"/>
          </p:nvPr>
        </p:nvSpPr>
        <p:spPr/>
      </p:sp>
      <p:sp>
        <p:nvSpPr>
          <p:cNvPr id="52226" name="Notes Placeholder 2">
            <a:extLst>
              <a:ext uri="{FF2B5EF4-FFF2-40B4-BE49-F238E27FC236}">
                <a16:creationId xmlns:a16="http://schemas.microsoft.com/office/drawing/2014/main" id="{B0618510-BAB0-FF7B-6197-A49588CA6A29}"/>
              </a:ext>
            </a:extLst>
          </p:cNvPr>
          <p:cNvSpPr>
            <a:spLocks noGrp="1"/>
          </p:cNvSpPr>
          <p:nvPr>
            <p:ph type="body" idx="1"/>
          </p:nvPr>
        </p:nvSpPr>
        <p:spPr>
          <a:noFill/>
        </p:spPr>
        <p:txBody>
          <a:bodyPr/>
          <a:lstStyle/>
          <a:p>
            <a:r>
              <a:rPr lang="en-US" altLang="en-US"/>
              <a:t>https://www.journaldev.com/8195/spring-boot-cli-setup-and-helloworld-example</a:t>
            </a:r>
          </a:p>
          <a:p>
            <a:endParaRPr lang="en-US" altLang="en-US"/>
          </a:p>
        </p:txBody>
      </p:sp>
      <p:sp>
        <p:nvSpPr>
          <p:cNvPr id="52227" name="Slide Number Placeholder 3">
            <a:extLst>
              <a:ext uri="{FF2B5EF4-FFF2-40B4-BE49-F238E27FC236}">
                <a16:creationId xmlns:a16="http://schemas.microsoft.com/office/drawing/2014/main" id="{F550610E-1FAA-18AC-9AE0-DCEBDD177D95}"/>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B1FDEE18-A07C-B944-9202-F22D48C90EC5}" type="slidenum">
              <a:rPr lang="en-US" altLang="en-US">
                <a:latin typeface="Times New Roman" panose="02020603050405020304" pitchFamily="18" charset="0"/>
              </a:rPr>
              <a:pPr/>
              <a:t>50</a:t>
            </a:fld>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1A82BB-B4EE-0689-5C42-6CC31426D1BA}"/>
              </a:ext>
            </a:extLst>
          </p:cNvPr>
          <p:cNvSpPr>
            <a:spLocks noGrp="1" noRot="1" noChangeAspect="1"/>
          </p:cNvSpPr>
          <p:nvPr>
            <p:ph type="sldImg"/>
          </p:nvPr>
        </p:nvSpPr>
        <p:spPr/>
      </p:sp>
      <p:sp>
        <p:nvSpPr>
          <p:cNvPr id="70658" name="Notes Placeholder 2">
            <a:extLst>
              <a:ext uri="{FF2B5EF4-FFF2-40B4-BE49-F238E27FC236}">
                <a16:creationId xmlns:a16="http://schemas.microsoft.com/office/drawing/2014/main" id="{90721DD8-AC2E-4A45-8F8A-8CFF60B0ED58}"/>
              </a:ext>
            </a:extLst>
          </p:cNvPr>
          <p:cNvSpPr>
            <a:spLocks noGrp="1"/>
          </p:cNvSpPr>
          <p:nvPr>
            <p:ph type="body" idx="1"/>
          </p:nvPr>
        </p:nvSpPr>
        <p:spPr>
          <a:noFill/>
        </p:spPr>
        <p:txBody>
          <a:bodyPr/>
          <a:lstStyle/>
          <a:p>
            <a:r>
              <a:rPr lang="en-US" altLang="en-US"/>
              <a:t>http://www.springboottutorial.com/microservices-with-spring-boot-part-5-eureka-naming-server</a:t>
            </a:r>
          </a:p>
        </p:txBody>
      </p:sp>
      <p:sp>
        <p:nvSpPr>
          <p:cNvPr id="70659" name="Slide Number Placeholder 3">
            <a:extLst>
              <a:ext uri="{FF2B5EF4-FFF2-40B4-BE49-F238E27FC236}">
                <a16:creationId xmlns:a16="http://schemas.microsoft.com/office/drawing/2014/main" id="{EA585B93-6A93-8666-FB0A-E9553CD4BA28}"/>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ED6EE449-8547-EF4C-AB16-33C9B6635FC6}" type="slidenum">
              <a:rPr lang="en-US" altLang="en-US">
                <a:latin typeface="Times New Roman" panose="02020603050405020304" pitchFamily="18" charset="0"/>
              </a:rPr>
              <a:pPr/>
              <a:t>51</a:t>
            </a:fld>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extLst>
      <p:ext uri="{BB962C8B-B14F-4D97-AF65-F5344CB8AC3E}">
        <p14:creationId xmlns:p14="http://schemas.microsoft.com/office/powerpoint/2010/main" val="19226005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7020B-8822-840B-A053-CE9CD80FB22B}"/>
              </a:ext>
            </a:extLst>
          </p:cNvPr>
          <p:cNvSpPr>
            <a:spLocks noGrp="1" noRot="1" noChangeAspect="1"/>
          </p:cNvSpPr>
          <p:nvPr>
            <p:ph type="sldImg"/>
          </p:nvPr>
        </p:nvSpPr>
        <p:spPr/>
      </p:sp>
      <p:sp>
        <p:nvSpPr>
          <p:cNvPr id="72706" name="Notes Placeholder 2">
            <a:extLst>
              <a:ext uri="{FF2B5EF4-FFF2-40B4-BE49-F238E27FC236}">
                <a16:creationId xmlns:a16="http://schemas.microsoft.com/office/drawing/2014/main" id="{695104B8-50C4-3EFC-1B52-2AF002724BD1}"/>
              </a:ext>
            </a:extLst>
          </p:cNvPr>
          <p:cNvSpPr>
            <a:spLocks noGrp="1"/>
          </p:cNvSpPr>
          <p:nvPr>
            <p:ph type="body" idx="1"/>
          </p:nvPr>
        </p:nvSpPr>
        <p:spPr>
          <a:noFill/>
        </p:spPr>
        <p:txBody>
          <a:bodyPr/>
          <a:lstStyle/>
          <a:p>
            <a:pPr algn="l"/>
            <a:r>
              <a:rPr lang="en-IN" b="0" i="0" dirty="0">
                <a:solidFill>
                  <a:srgbClr val="333333"/>
                </a:solidFill>
                <a:effectLst/>
                <a:latin typeface="Helvetica Neue" panose="02000503000000020004" pitchFamily="2" charset="0"/>
              </a:rPr>
              <a:t>To deploy your service using this approach, you package the code (e.g. as a ZIP file), upload it to the deployment infrastructure and describe the desired performance characteristics.</a:t>
            </a:r>
          </a:p>
          <a:p>
            <a:pPr algn="l"/>
            <a:r>
              <a:rPr lang="en-IN" b="0" i="0" dirty="0">
                <a:solidFill>
                  <a:srgbClr val="333333"/>
                </a:solidFill>
                <a:effectLst/>
                <a:latin typeface="Helvetica Neue" panose="02000503000000020004" pitchFamily="2" charset="0"/>
              </a:rPr>
              <a:t>The deployment infrastructure is a utility operated by a public cloud provider. It typically uses either containers or virtual machines to isolate the services. However, these details are hidden from you. Neither you nor anyone else in your organization is responsible for managing any low-level infrastructure such as operating systems, virtual machines, etc.</a:t>
            </a:r>
          </a:p>
        </p:txBody>
      </p:sp>
      <p:sp>
        <p:nvSpPr>
          <p:cNvPr id="72707" name="Slide Number Placeholder 3">
            <a:extLst>
              <a:ext uri="{FF2B5EF4-FFF2-40B4-BE49-F238E27FC236}">
                <a16:creationId xmlns:a16="http://schemas.microsoft.com/office/drawing/2014/main" id="{56C16861-DF06-4AE7-41A8-C3F658A376D5}"/>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D49EEF96-777D-2E4C-AA68-C434E6582217}" type="slidenum">
              <a:rPr lang="en-US" altLang="en-US">
                <a:latin typeface="Times New Roman" panose="02020603050405020304" pitchFamily="18" charset="0"/>
              </a:rPr>
              <a:pPr/>
              <a:t>53</a:t>
            </a:fld>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7020B-8822-840B-A053-CE9CD80FB22B}"/>
              </a:ext>
            </a:extLst>
          </p:cNvPr>
          <p:cNvSpPr>
            <a:spLocks noGrp="1" noRot="1" noChangeAspect="1"/>
          </p:cNvSpPr>
          <p:nvPr>
            <p:ph type="sldImg"/>
          </p:nvPr>
        </p:nvSpPr>
        <p:spPr/>
      </p:sp>
      <p:sp>
        <p:nvSpPr>
          <p:cNvPr id="72706" name="Notes Placeholder 2">
            <a:extLst>
              <a:ext uri="{FF2B5EF4-FFF2-40B4-BE49-F238E27FC236}">
                <a16:creationId xmlns:a16="http://schemas.microsoft.com/office/drawing/2014/main" id="{695104B8-50C4-3EFC-1B52-2AF002724BD1}"/>
              </a:ext>
            </a:extLst>
          </p:cNvPr>
          <p:cNvSpPr>
            <a:spLocks noGrp="1"/>
          </p:cNvSpPr>
          <p:nvPr>
            <p:ph type="body" idx="1"/>
          </p:nvPr>
        </p:nvSpPr>
        <p:spPr>
          <a:noFill/>
        </p:spPr>
        <p:txBody>
          <a:bodyPr/>
          <a:lstStyle/>
          <a:p>
            <a:pPr algn="l">
              <a:buFont typeface="Arial" panose="020B0604020202020204" pitchFamily="34" charset="0"/>
              <a:buChar char="•"/>
            </a:pPr>
            <a:r>
              <a:rPr lang="en-IN" b="0" i="0" dirty="0">
                <a:solidFill>
                  <a:srgbClr val="333333"/>
                </a:solidFill>
                <a:effectLst/>
                <a:latin typeface="Helvetica Neue" panose="02000503000000020004" pitchFamily="2" charset="0"/>
              </a:rPr>
              <a:t>https://</a:t>
            </a:r>
            <a:r>
              <a:rPr lang="en-IN" b="0" i="0" dirty="0" err="1">
                <a:solidFill>
                  <a:srgbClr val="333333"/>
                </a:solidFill>
                <a:effectLst/>
                <a:latin typeface="Helvetica Neue" panose="02000503000000020004" pitchFamily="2" charset="0"/>
              </a:rPr>
              <a:t>intellipaat.com</a:t>
            </a:r>
            <a:r>
              <a:rPr lang="en-IN" b="0" i="0" dirty="0">
                <a:solidFill>
                  <a:srgbClr val="333333"/>
                </a:solidFill>
                <a:effectLst/>
                <a:latin typeface="Helvetica Neue" panose="02000503000000020004" pitchFamily="2" charset="0"/>
              </a:rPr>
              <a:t>/blog/tutorial/amazon-web-services-</a:t>
            </a:r>
            <a:r>
              <a:rPr lang="en-IN" b="0" i="0" dirty="0" err="1">
                <a:solidFill>
                  <a:srgbClr val="333333"/>
                </a:solidFill>
                <a:effectLst/>
                <a:latin typeface="Helvetica Neue" panose="02000503000000020004" pitchFamily="2" charset="0"/>
              </a:rPr>
              <a:t>aws</a:t>
            </a:r>
            <a:r>
              <a:rPr lang="en-IN" b="0" i="0" dirty="0">
                <a:solidFill>
                  <a:srgbClr val="333333"/>
                </a:solidFill>
                <a:effectLst/>
                <a:latin typeface="Helvetica Neue" panose="02000503000000020004" pitchFamily="2" charset="0"/>
              </a:rPr>
              <a:t>-tutorial/</a:t>
            </a:r>
            <a:r>
              <a:rPr lang="en-IN" b="0" i="0" dirty="0" err="1">
                <a:solidFill>
                  <a:srgbClr val="333333"/>
                </a:solidFill>
                <a:effectLst/>
                <a:latin typeface="Helvetica Neue" panose="02000503000000020004" pitchFamily="2" charset="0"/>
              </a:rPr>
              <a:t>aws</a:t>
            </a:r>
            <a:r>
              <a:rPr lang="en-IN" b="0" i="0" dirty="0">
                <a:solidFill>
                  <a:srgbClr val="333333"/>
                </a:solidFill>
                <a:effectLst/>
                <a:latin typeface="Helvetica Neue" panose="02000503000000020004" pitchFamily="2" charset="0"/>
              </a:rPr>
              <a:t>-lambda-tutorial/</a:t>
            </a:r>
          </a:p>
          <a:p>
            <a:pPr algn="l">
              <a:buFont typeface="Arial" panose="020B0604020202020204" pitchFamily="34" charset="0"/>
              <a:buChar char="•"/>
            </a:pPr>
            <a:r>
              <a:rPr lang="en-IN" b="0" i="0" dirty="0">
                <a:solidFill>
                  <a:srgbClr val="333333"/>
                </a:solidFill>
                <a:effectLst/>
                <a:latin typeface="Helvetica Neue" panose="02000503000000020004" pitchFamily="2" charset="0"/>
              </a:rPr>
              <a:t>Significant limitation and constraints - A serverless deployment environment typically has far more constraints that a VM-based or Container-based infrastructure. For example, AWS Lambda only supports a few languages. It is only suitable for deploying stateless applications that run in response to a request. You cannot deploy a long running stateful application such as a database or message broker.</a:t>
            </a:r>
          </a:p>
          <a:p>
            <a:pPr algn="l">
              <a:buFont typeface="Arial" panose="020B0604020202020204" pitchFamily="34" charset="0"/>
              <a:buChar char="•"/>
            </a:pPr>
            <a:r>
              <a:rPr lang="en-IN" b="0" i="0" dirty="0">
                <a:solidFill>
                  <a:srgbClr val="333333"/>
                </a:solidFill>
                <a:effectLst/>
                <a:latin typeface="Helvetica Neue" panose="02000503000000020004" pitchFamily="2" charset="0"/>
              </a:rPr>
              <a:t>Limited “input sources” - lambdas can only respond to requests from a limited set of input sources. AWS Lambda is not intended to run services that, for example, subscribe to a message broker such as RabbitMQ.</a:t>
            </a:r>
          </a:p>
          <a:p>
            <a:pPr algn="l">
              <a:buFont typeface="Arial" panose="020B0604020202020204" pitchFamily="34" charset="0"/>
              <a:buChar char="•"/>
            </a:pPr>
            <a:r>
              <a:rPr lang="en-IN" b="0" i="0" dirty="0">
                <a:solidFill>
                  <a:srgbClr val="333333"/>
                </a:solidFill>
                <a:effectLst/>
                <a:latin typeface="Helvetica Neue" panose="02000503000000020004" pitchFamily="2" charset="0"/>
              </a:rPr>
              <a:t>Applications must </a:t>
            </a:r>
            <a:r>
              <a:rPr lang="en-IN" b="0" i="0" dirty="0" err="1">
                <a:solidFill>
                  <a:srgbClr val="333333"/>
                </a:solidFill>
                <a:effectLst/>
                <a:latin typeface="Helvetica Neue" panose="02000503000000020004" pitchFamily="2" charset="0"/>
              </a:rPr>
              <a:t>startup</a:t>
            </a:r>
            <a:r>
              <a:rPr lang="en-IN" b="0" i="0" dirty="0">
                <a:solidFill>
                  <a:srgbClr val="333333"/>
                </a:solidFill>
                <a:effectLst/>
                <a:latin typeface="Helvetica Neue" panose="02000503000000020004" pitchFamily="2" charset="0"/>
              </a:rPr>
              <a:t> quickly - serverless deployment is not a good fit your service takes a long time to start</a:t>
            </a:r>
          </a:p>
          <a:p>
            <a:pPr algn="l">
              <a:buFont typeface="Arial" panose="020B0604020202020204" pitchFamily="34" charset="0"/>
              <a:buChar char="•"/>
            </a:pPr>
            <a:r>
              <a:rPr lang="en-IN" b="0" i="0" dirty="0">
                <a:solidFill>
                  <a:srgbClr val="333333"/>
                </a:solidFill>
                <a:effectLst/>
                <a:latin typeface="Helvetica Neue" panose="02000503000000020004" pitchFamily="2" charset="0"/>
              </a:rPr>
              <a:t>Risk of high latency - the time it takes for the infrastructure to provision an instance of your function and for the function to initialize might result in significant latency. Moreover, a serverless deployment infrastructure can only react to increases in load. You cannot proactively pre-provision capacity. As a result, your application might initially exhibit high latency when there are sudden, massive spikes in load.</a:t>
            </a:r>
          </a:p>
          <a:p>
            <a:pPr algn="l">
              <a:buFont typeface="Arial" panose="020B0604020202020204" pitchFamily="34" charset="0"/>
              <a:buChar char="•"/>
            </a:pPr>
            <a:endParaRPr lang="en-IN" b="0" i="0" dirty="0">
              <a:solidFill>
                <a:srgbClr val="333333"/>
              </a:solidFill>
              <a:effectLst/>
              <a:latin typeface="Helvetica Neue" panose="02000503000000020004" pitchFamily="2" charset="0"/>
            </a:endParaRPr>
          </a:p>
          <a:p>
            <a:pPr algn="l">
              <a:buFont typeface="Arial" panose="020B0604020202020204" pitchFamily="34" charset="0"/>
              <a:buChar char="•"/>
            </a:pPr>
            <a:r>
              <a:rPr lang="en-IN" b="0" i="0" dirty="0">
                <a:solidFill>
                  <a:srgbClr val="000000"/>
                </a:solidFill>
                <a:effectLst/>
                <a:latin typeface="Lab Grotesque"/>
              </a:rPr>
              <a:t>For example, a typical use case for serverless is to run an application service that resizes images uploaded by users. In this scenario, developers would set up triggers that execute the serverless function whenever a user uploads a new image to the application. The serverless function would then do its job and stop running as soon as it’s complete.</a:t>
            </a:r>
            <a:endParaRPr lang="en-IN" b="0" i="0" dirty="0">
              <a:solidFill>
                <a:srgbClr val="333333"/>
              </a:solidFill>
              <a:effectLst/>
              <a:latin typeface="Helvetica Neue" panose="02000503000000020004" pitchFamily="2" charset="0"/>
            </a:endParaRPr>
          </a:p>
        </p:txBody>
      </p:sp>
      <p:sp>
        <p:nvSpPr>
          <p:cNvPr id="72707" name="Slide Number Placeholder 3">
            <a:extLst>
              <a:ext uri="{FF2B5EF4-FFF2-40B4-BE49-F238E27FC236}">
                <a16:creationId xmlns:a16="http://schemas.microsoft.com/office/drawing/2014/main" id="{56C16861-DF06-4AE7-41A8-C3F658A376D5}"/>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D49EEF96-777D-2E4C-AA68-C434E6582217}" type="slidenum">
              <a:rPr lang="en-US" altLang="en-US">
                <a:latin typeface="Times New Roman" panose="02020603050405020304" pitchFamily="18" charset="0"/>
              </a:rPr>
              <a:pPr/>
              <a:t>54</a:t>
            </a:fld>
            <a:endParaRPr lang="en-US" altLang="en-US">
              <a:latin typeface="Times New Roman" panose="02020603050405020304" pitchFamily="18" charset="0"/>
            </a:endParaRPr>
          </a:p>
        </p:txBody>
      </p:sp>
    </p:spTree>
    <p:extLst>
      <p:ext uri="{BB962C8B-B14F-4D97-AF65-F5344CB8AC3E}">
        <p14:creationId xmlns:p14="http://schemas.microsoft.com/office/powerpoint/2010/main" val="16882035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7020B-8822-840B-A053-CE9CD80FB22B}"/>
              </a:ext>
            </a:extLst>
          </p:cNvPr>
          <p:cNvSpPr>
            <a:spLocks noGrp="1" noRot="1" noChangeAspect="1"/>
          </p:cNvSpPr>
          <p:nvPr>
            <p:ph type="sldImg"/>
          </p:nvPr>
        </p:nvSpPr>
        <p:spPr/>
      </p:sp>
      <p:sp>
        <p:nvSpPr>
          <p:cNvPr id="72706" name="Notes Placeholder 2">
            <a:extLst>
              <a:ext uri="{FF2B5EF4-FFF2-40B4-BE49-F238E27FC236}">
                <a16:creationId xmlns:a16="http://schemas.microsoft.com/office/drawing/2014/main" id="{695104B8-50C4-3EFC-1B52-2AF002724BD1}"/>
              </a:ext>
            </a:extLst>
          </p:cNvPr>
          <p:cNvSpPr>
            <a:spLocks noGrp="1"/>
          </p:cNvSpPr>
          <p:nvPr>
            <p:ph type="body" idx="1"/>
          </p:nvPr>
        </p:nvSpPr>
        <p:spPr>
          <a:noFill/>
        </p:spPr>
        <p:txBody>
          <a:bodyPr/>
          <a:lstStyle/>
          <a:p>
            <a:pPr algn="l">
              <a:buFont typeface="Arial" panose="020B0604020202020204" pitchFamily="34" charset="0"/>
              <a:buChar char="•"/>
            </a:pPr>
            <a:endParaRPr lang="en-IN" b="0" i="0" dirty="0">
              <a:solidFill>
                <a:srgbClr val="333333"/>
              </a:solidFill>
              <a:effectLst/>
              <a:latin typeface="Helvetica Neue" panose="02000503000000020004" pitchFamily="2" charset="0"/>
            </a:endParaRPr>
          </a:p>
        </p:txBody>
      </p:sp>
      <p:sp>
        <p:nvSpPr>
          <p:cNvPr id="72707" name="Slide Number Placeholder 3">
            <a:extLst>
              <a:ext uri="{FF2B5EF4-FFF2-40B4-BE49-F238E27FC236}">
                <a16:creationId xmlns:a16="http://schemas.microsoft.com/office/drawing/2014/main" id="{56C16861-DF06-4AE7-41A8-C3F658A376D5}"/>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D49EEF96-777D-2E4C-AA68-C434E6582217}" type="slidenum">
              <a:rPr lang="en-US" altLang="en-US">
                <a:latin typeface="Times New Roman" panose="02020603050405020304" pitchFamily="18" charset="0"/>
              </a:rPr>
              <a:pPr/>
              <a:t>55</a:t>
            </a:fld>
            <a:endParaRPr lang="en-US" altLang="en-US">
              <a:latin typeface="Times New Roman" panose="02020603050405020304" pitchFamily="18" charset="0"/>
            </a:endParaRPr>
          </a:p>
        </p:txBody>
      </p:sp>
    </p:spTree>
    <p:extLst>
      <p:ext uri="{BB962C8B-B14F-4D97-AF65-F5344CB8AC3E}">
        <p14:creationId xmlns:p14="http://schemas.microsoft.com/office/powerpoint/2010/main" val="346773197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extLst>
      <p:ext uri="{BB962C8B-B14F-4D97-AF65-F5344CB8AC3E}">
        <p14:creationId xmlns:p14="http://schemas.microsoft.com/office/powerpoint/2010/main" val="38653478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Customer logon</a:t>
            </a:r>
            <a:r>
              <a:rPr lang="en-IN" baseline="0" dirty="0"/>
              <a:t> to insurance company portal and can do one of the following </a:t>
            </a:r>
            <a:r>
              <a:rPr lang="mr-IN" baseline="0" dirty="0"/>
              <a:t>–</a:t>
            </a:r>
            <a:r>
              <a:rPr lang="en-IN" baseline="0" dirty="0"/>
              <a:t> </a:t>
            </a:r>
          </a:p>
          <a:p>
            <a:r>
              <a:rPr lang="en-IN" baseline="0" dirty="0"/>
              <a:t>Buy Policy</a:t>
            </a:r>
          </a:p>
          <a:p>
            <a:r>
              <a:rPr lang="en-IN" baseline="0" dirty="0"/>
              <a:t>Raise a Claim</a:t>
            </a:r>
          </a:p>
          <a:p>
            <a:r>
              <a:rPr lang="en-IN" baseline="0" dirty="0"/>
              <a:t>Support </a:t>
            </a:r>
            <a:r>
              <a:rPr lang="mr-IN" baseline="0" dirty="0"/>
              <a:t>–</a:t>
            </a:r>
            <a:r>
              <a:rPr lang="en-IN" baseline="0" dirty="0"/>
              <a:t> Change address, phone number </a:t>
            </a:r>
            <a:r>
              <a:rPr lang="en-IN" baseline="0" dirty="0" err="1"/>
              <a:t>etc</a:t>
            </a:r>
            <a:endParaRPr lang="en-IN" dirty="0"/>
          </a:p>
        </p:txBody>
      </p:sp>
      <p:sp>
        <p:nvSpPr>
          <p:cNvPr id="4" name="Slide Number Placeholder 3"/>
          <p:cNvSpPr>
            <a:spLocks noGrp="1"/>
          </p:cNvSpPr>
          <p:nvPr>
            <p:ph type="sldNum" sz="quarter" idx="10"/>
          </p:nvPr>
        </p:nvSpPr>
        <p:spPr/>
        <p:txBody>
          <a:bodyPr/>
          <a:lstStyle/>
          <a:p>
            <a:fld id="{5B1E99D4-EC84-42EC-8D0F-9C0C1B250690}" type="slidenum">
              <a:rPr lang="en-IN" smtClean="0"/>
              <a:t>6</a:t>
            </a:fld>
            <a:endParaRPr lang="en-IN"/>
          </a:p>
        </p:txBody>
      </p:sp>
    </p:spTree>
    <p:extLst>
      <p:ext uri="{BB962C8B-B14F-4D97-AF65-F5344CB8AC3E}">
        <p14:creationId xmlns:p14="http://schemas.microsoft.com/office/powerpoint/2010/main" val="171492197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57</a:t>
            </a:fld>
            <a:endParaRPr lang="en-US" dirty="0"/>
          </a:p>
        </p:txBody>
      </p:sp>
    </p:spTree>
    <p:extLst>
      <p:ext uri="{BB962C8B-B14F-4D97-AF65-F5344CB8AC3E}">
        <p14:creationId xmlns:p14="http://schemas.microsoft.com/office/powerpoint/2010/main" val="47136372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58</a:t>
            </a:fld>
            <a:endParaRPr lang="en-US" dirty="0"/>
          </a:p>
        </p:txBody>
      </p:sp>
    </p:spTree>
    <p:extLst>
      <p:ext uri="{BB962C8B-B14F-4D97-AF65-F5344CB8AC3E}">
        <p14:creationId xmlns:p14="http://schemas.microsoft.com/office/powerpoint/2010/main" val="172329821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https://www.cars24.com/blog/</a:t>
            </a:r>
            <a:r>
              <a:rPr lang="en-US" dirty="0" err="1"/>
              <a:t>hystrix</a:t>
            </a:r>
            <a:r>
              <a:rPr lang="en-US" dirty="0"/>
              <a:t>-how-to-handle-cascading-failures-in-microservices/</a:t>
            </a:r>
          </a:p>
        </p:txBody>
      </p:sp>
      <p:sp>
        <p:nvSpPr>
          <p:cNvPr id="4" name="Slide Number Placeholder 3"/>
          <p:cNvSpPr>
            <a:spLocks noGrp="1"/>
          </p:cNvSpPr>
          <p:nvPr>
            <p:ph type="sldNum" sz="quarter" idx="10"/>
          </p:nvPr>
        </p:nvSpPr>
        <p:spPr/>
        <p:txBody>
          <a:bodyPr/>
          <a:lstStyle/>
          <a:p>
            <a:fld id="{73FCE4C0-1175-4F38-90ED-AE7A39817694}" type="slidenum">
              <a:rPr lang="en-US" smtClean="0"/>
              <a:t>59</a:t>
            </a:fld>
            <a:endParaRPr lang="en-US" dirty="0"/>
          </a:p>
        </p:txBody>
      </p:sp>
    </p:spTree>
    <p:extLst>
      <p:ext uri="{BB962C8B-B14F-4D97-AF65-F5344CB8AC3E}">
        <p14:creationId xmlns:p14="http://schemas.microsoft.com/office/powerpoint/2010/main" val="159430449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extLst>
      <p:ext uri="{BB962C8B-B14F-4D97-AF65-F5344CB8AC3E}">
        <p14:creationId xmlns:p14="http://schemas.microsoft.com/office/powerpoint/2010/main" val="162368133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7020B-8822-840B-A053-CE9CD80FB22B}"/>
              </a:ext>
            </a:extLst>
          </p:cNvPr>
          <p:cNvSpPr>
            <a:spLocks noGrp="1" noRot="1" noChangeAspect="1"/>
          </p:cNvSpPr>
          <p:nvPr>
            <p:ph type="sldImg"/>
          </p:nvPr>
        </p:nvSpPr>
        <p:spPr/>
      </p:sp>
      <p:sp>
        <p:nvSpPr>
          <p:cNvPr id="72706" name="Notes Placeholder 2">
            <a:extLst>
              <a:ext uri="{FF2B5EF4-FFF2-40B4-BE49-F238E27FC236}">
                <a16:creationId xmlns:a16="http://schemas.microsoft.com/office/drawing/2014/main" id="{695104B8-50C4-3EFC-1B52-2AF002724BD1}"/>
              </a:ext>
            </a:extLst>
          </p:cNvPr>
          <p:cNvSpPr>
            <a:spLocks noGrp="1"/>
          </p:cNvSpPr>
          <p:nvPr>
            <p:ph type="body" idx="1"/>
          </p:nvPr>
        </p:nvSpPr>
        <p:spPr>
          <a:noFill/>
        </p:spPr>
        <p:txBody>
          <a:bodyPr/>
          <a:lstStyle/>
          <a:p>
            <a:pPr algn="l">
              <a:buFont typeface="Arial" panose="020B0604020202020204" pitchFamily="34" charset="0"/>
              <a:buChar char="•"/>
            </a:pPr>
            <a:endParaRPr lang="en-IN" b="0" i="0" dirty="0">
              <a:solidFill>
                <a:srgbClr val="333333"/>
              </a:solidFill>
              <a:effectLst/>
              <a:latin typeface="Helvetica Neue" panose="02000503000000020004" pitchFamily="2" charset="0"/>
            </a:endParaRPr>
          </a:p>
        </p:txBody>
      </p:sp>
      <p:sp>
        <p:nvSpPr>
          <p:cNvPr id="72707" name="Slide Number Placeholder 3">
            <a:extLst>
              <a:ext uri="{FF2B5EF4-FFF2-40B4-BE49-F238E27FC236}">
                <a16:creationId xmlns:a16="http://schemas.microsoft.com/office/drawing/2014/main" id="{56C16861-DF06-4AE7-41A8-C3F658A376D5}"/>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D49EEF96-777D-2E4C-AA68-C434E6582217}" type="slidenum">
              <a:rPr lang="en-US" altLang="en-US">
                <a:latin typeface="Times New Roman" panose="02020603050405020304" pitchFamily="18" charset="0"/>
              </a:rPr>
              <a:pPr/>
              <a:t>61</a:t>
            </a:fld>
            <a:endParaRPr lang="en-US" altLang="en-US">
              <a:latin typeface="Times New Roman" panose="02020603050405020304" pitchFamily="18" charset="0"/>
            </a:endParaRPr>
          </a:p>
        </p:txBody>
      </p:sp>
    </p:spTree>
    <p:extLst>
      <p:ext uri="{BB962C8B-B14F-4D97-AF65-F5344CB8AC3E}">
        <p14:creationId xmlns:p14="http://schemas.microsoft.com/office/powerpoint/2010/main" val="104857616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7020B-8822-840B-A053-CE9CD80FB22B}"/>
              </a:ext>
            </a:extLst>
          </p:cNvPr>
          <p:cNvSpPr>
            <a:spLocks noGrp="1" noRot="1" noChangeAspect="1"/>
          </p:cNvSpPr>
          <p:nvPr>
            <p:ph type="sldImg"/>
          </p:nvPr>
        </p:nvSpPr>
        <p:spPr/>
      </p:sp>
      <p:sp>
        <p:nvSpPr>
          <p:cNvPr id="72706" name="Notes Placeholder 2">
            <a:extLst>
              <a:ext uri="{FF2B5EF4-FFF2-40B4-BE49-F238E27FC236}">
                <a16:creationId xmlns:a16="http://schemas.microsoft.com/office/drawing/2014/main" id="{695104B8-50C4-3EFC-1B52-2AF002724BD1}"/>
              </a:ext>
            </a:extLst>
          </p:cNvPr>
          <p:cNvSpPr>
            <a:spLocks noGrp="1"/>
          </p:cNvSpPr>
          <p:nvPr>
            <p:ph type="body" idx="1"/>
          </p:nvPr>
        </p:nvSpPr>
        <p:spPr>
          <a:noFill/>
        </p:spPr>
        <p:txBody>
          <a:bodyPr/>
          <a:lstStyle/>
          <a:p>
            <a:pPr algn="l">
              <a:buFont typeface="Arial" panose="020B0604020202020204" pitchFamily="34" charset="0"/>
              <a:buChar char="•"/>
            </a:pPr>
            <a:r>
              <a:rPr lang="en-IN" b="0" i="0" dirty="0">
                <a:solidFill>
                  <a:srgbClr val="333333"/>
                </a:solidFill>
                <a:effectLst/>
                <a:latin typeface="Helvetica Neue" panose="02000503000000020004" pitchFamily="2" charset="0"/>
              </a:rPr>
              <a:t>As well as these generic cross-cutting concerns, there are also cross-cutting concerns that are specific to the technologies that an application uses. Applications that use infrastructure services such as databases or a message brokers require boilerplate configuration in order to do that. For example, applications that use a relational database must be configured with a connection pool. Web applications that process HTTP requests also need boilerplate configuration.</a:t>
            </a:r>
          </a:p>
          <a:p>
            <a:pPr algn="l">
              <a:buFont typeface="Arial" panose="020B0604020202020204" pitchFamily="34" charset="0"/>
              <a:buChar char="•"/>
            </a:pPr>
            <a:endParaRPr lang="en-IN" b="0" i="0" dirty="0">
              <a:solidFill>
                <a:srgbClr val="333333"/>
              </a:solidFill>
              <a:effectLst/>
              <a:latin typeface="Helvetica Neue" panose="02000503000000020004" pitchFamily="2" charset="0"/>
            </a:endParaRPr>
          </a:p>
          <a:p>
            <a:pPr algn="l">
              <a:buFont typeface="Arial" panose="020B0604020202020204" pitchFamily="34" charset="0"/>
              <a:buChar char="•"/>
            </a:pPr>
            <a:r>
              <a:rPr lang="en-IN" b="0" i="0" dirty="0">
                <a:solidFill>
                  <a:srgbClr val="333333"/>
                </a:solidFill>
                <a:effectLst/>
                <a:latin typeface="Helvetica Neue" panose="02000503000000020004" pitchFamily="2" charset="0"/>
              </a:rPr>
              <a:t>https://</a:t>
            </a:r>
            <a:r>
              <a:rPr lang="en-IN" b="0" i="0" dirty="0" err="1">
                <a:solidFill>
                  <a:srgbClr val="333333"/>
                </a:solidFill>
                <a:effectLst/>
                <a:latin typeface="Helvetica Neue" panose="02000503000000020004" pitchFamily="2" charset="0"/>
              </a:rPr>
              <a:t>dev.to</a:t>
            </a:r>
            <a:r>
              <a:rPr lang="en-IN" b="0" i="0" dirty="0">
                <a:solidFill>
                  <a:srgbClr val="333333"/>
                </a:solidFill>
                <a:effectLst/>
                <a:latin typeface="Helvetica Neue" panose="02000503000000020004" pitchFamily="2" charset="0"/>
              </a:rPr>
              <a:t>/</a:t>
            </a:r>
            <a:r>
              <a:rPr lang="en-IN" b="0" i="0" dirty="0" err="1">
                <a:solidFill>
                  <a:srgbClr val="333333"/>
                </a:solidFill>
                <a:effectLst/>
                <a:latin typeface="Helvetica Neue" panose="02000503000000020004" pitchFamily="2" charset="0"/>
              </a:rPr>
              <a:t>lazypro</a:t>
            </a:r>
            <a:r>
              <a:rPr lang="en-IN" b="0" i="0" dirty="0">
                <a:solidFill>
                  <a:srgbClr val="333333"/>
                </a:solidFill>
                <a:effectLst/>
                <a:latin typeface="Helvetica Neue" panose="02000503000000020004" pitchFamily="2" charset="0"/>
              </a:rPr>
              <a:t>/microservices-start-here-chassis-pattern-272j</a:t>
            </a:r>
          </a:p>
        </p:txBody>
      </p:sp>
      <p:sp>
        <p:nvSpPr>
          <p:cNvPr id="72707" name="Slide Number Placeholder 3">
            <a:extLst>
              <a:ext uri="{FF2B5EF4-FFF2-40B4-BE49-F238E27FC236}">
                <a16:creationId xmlns:a16="http://schemas.microsoft.com/office/drawing/2014/main" id="{56C16861-DF06-4AE7-41A8-C3F658A376D5}"/>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D49EEF96-777D-2E4C-AA68-C434E6582217}" type="slidenum">
              <a:rPr lang="en-US" altLang="en-US">
                <a:latin typeface="Times New Roman" panose="02020603050405020304" pitchFamily="18" charset="0"/>
              </a:rPr>
              <a:pPr/>
              <a:t>62</a:t>
            </a:fld>
            <a:endParaRPr lang="en-US" altLang="en-US">
              <a:latin typeface="Times New Roman" panose="02020603050405020304" pitchFamily="18" charset="0"/>
            </a:endParaRPr>
          </a:p>
        </p:txBody>
      </p:sp>
    </p:spTree>
    <p:extLst>
      <p:ext uri="{BB962C8B-B14F-4D97-AF65-F5344CB8AC3E}">
        <p14:creationId xmlns:p14="http://schemas.microsoft.com/office/powerpoint/2010/main" val="201723796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7020B-8822-840B-A053-CE9CD80FB22B}"/>
              </a:ext>
            </a:extLst>
          </p:cNvPr>
          <p:cNvSpPr>
            <a:spLocks noGrp="1" noRot="1" noChangeAspect="1"/>
          </p:cNvSpPr>
          <p:nvPr>
            <p:ph type="sldImg"/>
          </p:nvPr>
        </p:nvSpPr>
        <p:spPr/>
      </p:sp>
      <p:sp>
        <p:nvSpPr>
          <p:cNvPr id="72706" name="Notes Placeholder 2">
            <a:extLst>
              <a:ext uri="{FF2B5EF4-FFF2-40B4-BE49-F238E27FC236}">
                <a16:creationId xmlns:a16="http://schemas.microsoft.com/office/drawing/2014/main" id="{695104B8-50C4-3EFC-1B52-2AF002724BD1}"/>
              </a:ext>
            </a:extLst>
          </p:cNvPr>
          <p:cNvSpPr>
            <a:spLocks noGrp="1"/>
          </p:cNvSpPr>
          <p:nvPr>
            <p:ph type="body" idx="1"/>
          </p:nvPr>
        </p:nvSpPr>
        <p:spPr>
          <a:noFill/>
        </p:spPr>
        <p:txBody>
          <a:bodyPr/>
          <a:lstStyle/>
          <a:p>
            <a:pPr algn="l">
              <a:buFont typeface="Arial" panose="020B0604020202020204" pitchFamily="34" charset="0"/>
              <a:buChar char="•"/>
            </a:pPr>
            <a:r>
              <a:rPr lang="en-IN" sz="1200" b="0" i="0" dirty="0">
                <a:solidFill>
                  <a:srgbClr val="333333"/>
                </a:solidFill>
                <a:effectLst/>
                <a:latin typeface="Calibri" panose="020F0502020204030204" pitchFamily="34" charset="0"/>
                <a:cs typeface="Calibri" panose="020F0502020204030204" pitchFamily="34" charset="0"/>
              </a:rPr>
              <a:t>When you change the service template due to changing requirements, you must update existing services individually. Creating service repositories by forking the service template repository can minimize the work by leveraging Git. However, there’s a risk that services created at different points in time will diverge.</a:t>
            </a:r>
            <a:endParaRPr lang="en-IN" b="0" i="0" dirty="0">
              <a:solidFill>
                <a:srgbClr val="333333"/>
              </a:solidFill>
              <a:effectLst/>
              <a:latin typeface="Helvetica Neue" panose="02000503000000020004" pitchFamily="2" charset="0"/>
            </a:endParaRPr>
          </a:p>
        </p:txBody>
      </p:sp>
      <p:sp>
        <p:nvSpPr>
          <p:cNvPr id="72707" name="Slide Number Placeholder 3">
            <a:extLst>
              <a:ext uri="{FF2B5EF4-FFF2-40B4-BE49-F238E27FC236}">
                <a16:creationId xmlns:a16="http://schemas.microsoft.com/office/drawing/2014/main" id="{56C16861-DF06-4AE7-41A8-C3F658A376D5}"/>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D49EEF96-777D-2E4C-AA68-C434E6582217}" type="slidenum">
              <a:rPr lang="en-US" altLang="en-US">
                <a:latin typeface="Times New Roman" panose="02020603050405020304" pitchFamily="18" charset="0"/>
              </a:rPr>
              <a:pPr/>
              <a:t>63</a:t>
            </a:fld>
            <a:endParaRPr lang="en-US" altLang="en-US">
              <a:latin typeface="Times New Roman" panose="02020603050405020304" pitchFamily="18" charset="0"/>
            </a:endParaRPr>
          </a:p>
        </p:txBody>
      </p:sp>
    </p:spTree>
    <p:extLst>
      <p:ext uri="{BB962C8B-B14F-4D97-AF65-F5344CB8AC3E}">
        <p14:creationId xmlns:p14="http://schemas.microsoft.com/office/powerpoint/2010/main" val="170608549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extLst>
      <p:ext uri="{BB962C8B-B14F-4D97-AF65-F5344CB8AC3E}">
        <p14:creationId xmlns:p14="http://schemas.microsoft.com/office/powerpoint/2010/main" val="329930515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err="1">
                <a:solidFill>
                  <a:schemeClr val="tx1"/>
                </a:solidFill>
                <a:effectLst/>
                <a:latin typeface="+mn-lt"/>
                <a:ea typeface="+mn-ea"/>
                <a:cs typeface="+mn-cs"/>
              </a:rPr>
              <a:t>magine</a:t>
            </a:r>
            <a:r>
              <a:rPr lang="en-US" sz="1200" b="0" i="0" kern="1200" dirty="0">
                <a:solidFill>
                  <a:schemeClr val="tx1"/>
                </a:solidFill>
                <a:effectLst/>
                <a:latin typeface="+mn-lt"/>
                <a:ea typeface="+mn-ea"/>
                <a:cs typeface="+mn-cs"/>
              </a:rPr>
              <a:t> a scenario in which you have to implement a UI for a complex CRM (Customer Relationship Management) application. In order to populate different portions of this UI and perform different user operations, you may have to invoke dozens of microservices. Also, UI has to be aware of the network locations (host and port) of all these microservices. In addition, if the network location of a microservice changes (which tends to happen quite frequently in cloud), UI will also have to be updated. To state the obvious, it’s a very bad design.</a:t>
            </a:r>
          </a:p>
          <a:p>
            <a:br>
              <a:rPr lang="en-US" dirty="0"/>
            </a:b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65</a:t>
            </a:fld>
            <a:endParaRPr lang="en-US" altLang="en-US">
              <a:latin typeface="Times New Roman" charset="0"/>
            </a:endParaRPr>
          </a:p>
        </p:txBody>
      </p:sp>
    </p:spTree>
    <p:extLst>
      <p:ext uri="{BB962C8B-B14F-4D97-AF65-F5344CB8AC3E}">
        <p14:creationId xmlns:p14="http://schemas.microsoft.com/office/powerpoint/2010/main" val="61903710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 a typical web application should have the support for monitoring, authentication, security, CORS and etc. If the UI is directly invoking the microservices, the aforementioned cross cutting concerns should be implemented in each and every microservice separately. A simple change in CORS policy or authentication mechanism would force changes in all the microservices, which is inefficient and error prone.</a:t>
            </a:r>
          </a:p>
          <a:p>
            <a:r>
              <a:rPr lang="en-US" sz="1200" b="0" i="0" kern="1200" dirty="0">
                <a:solidFill>
                  <a:schemeClr val="tx1"/>
                </a:solidFill>
                <a:effectLst/>
                <a:latin typeface="+mn-lt"/>
                <a:ea typeface="+mn-ea"/>
                <a:cs typeface="+mn-cs"/>
              </a:rPr>
              <a:t>In order to have a more robust approach, we have to implement a single point of entry or a gateway for all the incoming traffic to microservices. UI will always send requests to the gateway and in turn the gateway will forward the requests to relevant microservices. Essentially, gateway acts as a middle-ware between the UI and the microservices. The following figure illustrates this concept.</a:t>
            </a:r>
          </a:p>
          <a:p>
            <a:endParaRPr lang="en-US" dirty="0"/>
          </a:p>
          <a:p>
            <a:endParaRPr lang="en-US" dirty="0"/>
          </a:p>
          <a:p>
            <a:r>
              <a:rPr lang="en-US" sz="1200" b="0" i="0" kern="1200" dirty="0">
                <a:solidFill>
                  <a:schemeClr val="tx1"/>
                </a:solidFill>
                <a:effectLst/>
                <a:latin typeface="+mn-lt"/>
                <a:ea typeface="+mn-ea"/>
                <a:cs typeface="+mn-cs"/>
              </a:rPr>
              <a:t>The two prime advantages of this approach are as follows.</a:t>
            </a:r>
          </a:p>
          <a:p>
            <a:r>
              <a:rPr lang="en-US" sz="1200" b="0" i="0" kern="1200" dirty="0">
                <a:solidFill>
                  <a:schemeClr val="tx1"/>
                </a:solidFill>
                <a:effectLst/>
                <a:latin typeface="+mn-lt"/>
                <a:ea typeface="+mn-ea"/>
                <a:cs typeface="+mn-cs"/>
              </a:rPr>
              <a:t>UI doesn’t need to be aware of the network locations of individual microservices. Instead, UI only needs to know the network location of the gateway. Gateway will route the incoming requests to relevant backend services.</a:t>
            </a:r>
          </a:p>
          <a:p>
            <a:r>
              <a:rPr lang="en-US" sz="1200" b="0" i="0" kern="1200" dirty="0">
                <a:solidFill>
                  <a:schemeClr val="tx1"/>
                </a:solidFill>
                <a:effectLst/>
                <a:latin typeface="+mn-lt"/>
                <a:ea typeface="+mn-ea"/>
                <a:cs typeface="+mn-cs"/>
              </a:rPr>
              <a:t>Cross cutting concerns such as authentication, security, monitoring, CORS and </a:t>
            </a:r>
            <a:r>
              <a:rPr lang="en-US" sz="1200" b="0" i="0" kern="1200" dirty="0" err="1">
                <a:solidFill>
                  <a:schemeClr val="tx1"/>
                </a:solidFill>
                <a:effectLst/>
                <a:latin typeface="+mn-lt"/>
                <a:ea typeface="+mn-ea"/>
                <a:cs typeface="+mn-cs"/>
              </a:rPr>
              <a:t>etc</a:t>
            </a:r>
            <a:r>
              <a:rPr lang="en-US" sz="1200" b="0" i="0" kern="1200" dirty="0">
                <a:solidFill>
                  <a:schemeClr val="tx1"/>
                </a:solidFill>
                <a:effectLst/>
                <a:latin typeface="+mn-lt"/>
                <a:ea typeface="+mn-ea"/>
                <a:cs typeface="+mn-cs"/>
              </a:rPr>
              <a:t> will be handled by the gateway. Whenever a change is required in any of these aspects, that change can be made in a single place (gateway) to affect all the microservices.</a:t>
            </a:r>
          </a:p>
          <a:p>
            <a:br>
              <a:rPr lang="en-US" dirty="0"/>
            </a:b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66</a:t>
            </a:fld>
            <a:endParaRPr lang="en-US" altLang="en-US">
              <a:latin typeface="Times New Roman" charset="0"/>
            </a:endParaRPr>
          </a:p>
        </p:txBody>
      </p:sp>
    </p:spTree>
    <p:extLst>
      <p:ext uri="{BB962C8B-B14F-4D97-AF65-F5344CB8AC3E}">
        <p14:creationId xmlns:p14="http://schemas.microsoft.com/office/powerpoint/2010/main" val="39863554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Pros</a:t>
            </a:r>
          </a:p>
          <a:p>
            <a:r>
              <a:rPr lang="en-US" sz="1200" b="0" i="0" kern="1200" dirty="0">
                <a:solidFill>
                  <a:schemeClr val="tx1"/>
                </a:solidFill>
                <a:effectLst/>
                <a:latin typeface="+mn-lt"/>
                <a:ea typeface="+mn-ea"/>
                <a:cs typeface="+mn-cs"/>
              </a:rPr>
              <a:t>Simple to develop - the goal of current development tools and IDEs is to support the development of monolithic applications</a:t>
            </a:r>
          </a:p>
          <a:p>
            <a:r>
              <a:rPr lang="en-US" sz="1200" b="0" i="0" kern="1200" dirty="0">
                <a:solidFill>
                  <a:schemeClr val="tx1"/>
                </a:solidFill>
                <a:effectLst/>
                <a:latin typeface="+mn-lt"/>
                <a:ea typeface="+mn-ea"/>
                <a:cs typeface="+mn-cs"/>
              </a:rPr>
              <a:t>Simple to deploy - you simply need to deploy the WAR file (or directory hierarchy) on the appropriate runtime</a:t>
            </a:r>
          </a:p>
          <a:p>
            <a:r>
              <a:rPr lang="en-US" sz="1200" b="0" i="0" kern="1200" dirty="0">
                <a:solidFill>
                  <a:schemeClr val="tx1"/>
                </a:solidFill>
                <a:effectLst/>
                <a:latin typeface="+mn-lt"/>
                <a:ea typeface="+mn-ea"/>
                <a:cs typeface="+mn-cs"/>
              </a:rPr>
              <a:t>Simple to scale - you can scale the application by running multiple copies of the application behind a load balancer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Cons</a:t>
            </a:r>
          </a:p>
          <a:p>
            <a:r>
              <a:rPr lang="en-US" sz="1200" b="0" i="0" kern="1200" dirty="0">
                <a:solidFill>
                  <a:schemeClr val="tx1"/>
                </a:solidFill>
                <a:effectLst/>
                <a:latin typeface="+mn-lt"/>
                <a:ea typeface="+mn-ea"/>
                <a:cs typeface="+mn-cs"/>
              </a:rPr>
              <a:t>However, once the application becomes large and the team grows in size, this approach has a number of drawbacks that become increasingly significant:</a:t>
            </a:r>
          </a:p>
          <a:p>
            <a:r>
              <a:rPr lang="en-US" sz="1200" b="0" i="0" kern="1200" dirty="0">
                <a:solidFill>
                  <a:schemeClr val="tx1"/>
                </a:solidFill>
                <a:effectLst/>
                <a:latin typeface="+mn-lt"/>
                <a:ea typeface="+mn-ea"/>
                <a:cs typeface="+mn-cs"/>
              </a:rPr>
              <a:t>The large monolithic code base intimidates developers, especially ones who are new to the team. The application can be difficult to understand and modify. As a result, development typically slows down. Also, because there are not hard module boundaries, modularity breaks down over time. Moreover, because it can be difficult to understand how to correctly implement a change the quality of the code declines over time. It’s a downwards spiral.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Overloaded IDE - the larger the code base the slower the IDE and the less productive developers are.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Overloaded web container - the larger the application the longer it takes to start up. This had have a huge impact on developer productivity because of time wasted waiting for the container to start. It also impacts deployment too.</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Continuous deployment is difficult - a large monolithic application is also an obstacle to frequent deployments. In order to update one component you have to redeploy the entire application. This will interrupt background tasks (e.g. Quartz jobs in a Java application), regardless of whether they are impacted by the change, and possibly cause problems. There is also the chance that components that haven’t been updated will fail to start correctly. As a result, the risk associated with redeployment increases, which discourages frequent updates. This is especially a problem for user interface developers, since they usually need to iterative rapidly and redeploy frequently.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Scaling the application can be difficult - a monolithic architecture is that it can only scale in one dimension. On the one hand, it can scale with an increasing transaction volume by running more copies of the application. Some clouds can even adjust the number of instances dynamically based on load. But on the other hand, this architecture can’t scale with an increasing data volume. Each copy of application instance will access all of the data, which makes caching less effective and increases memory consumption and I/O traffic. Also, different application components have different resource requirements - one might be CPU intensive while another might memory intensive. With a monolithic architecture we cannot scale each component independently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Obstacle to scaling development - A monolithic application is also an obstacle to scaling development. Once the application gets to a certain size its useful to divide up the engineering organization into teams that focus on specific functional areas. For example, we might want to have the UI team, accounting team, inventory team, etc. The trouble with a monolithic application is that it prevents the teams from working independently. The teams must coordinate their development efforts and redeployments. It is much more difficult for a team to make a change and update production.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Requires a long-term commitment to a technology stack - a monolithic architecture forces you to be married to the technology stack (and in some cases, to a particular version of that technology) you chose at the start of development . With a monolithic application, can be difficult to incrementally adopt a newer technology. For example, let’s imagine that you chose the JVM. You have some language choices since as well as Java you can use other JVM languages that inter-operate nicely with Java such as Groovy and Scala. But components written in non-JVM languages do not have a place within your monolithic architecture. Also, if your application uses a platform framework that subsequently becomes obsolete then it can be challenging to incrementally migrate the application to a newer and better framework. It’s possible that in order to adopt a newer platform framework you have to rewrite the entire application, which is a risky undertaking.</a:t>
            </a: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8</a:t>
            </a:fld>
            <a:endParaRPr lang="en-US" dirty="0"/>
          </a:p>
        </p:txBody>
      </p:sp>
    </p:spTree>
    <p:extLst>
      <p:ext uri="{BB962C8B-B14F-4D97-AF65-F5344CB8AC3E}">
        <p14:creationId xmlns:p14="http://schemas.microsoft.com/office/powerpoint/2010/main" val="2163146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 a typical web application should have the support for monitoring, authentication, security, CORS and etc. If the UI is directly invoking the microservices, the aforementioned cross cutting concerns should be implemented in each and every microservice separately. A simple change in CORS policy or authentication mechanism would force changes in all the microservices, which is inefficient and error prone.</a:t>
            </a:r>
          </a:p>
          <a:p>
            <a:r>
              <a:rPr lang="en-US" sz="1200" b="0" i="0" kern="1200" dirty="0">
                <a:solidFill>
                  <a:schemeClr val="tx1"/>
                </a:solidFill>
                <a:effectLst/>
                <a:latin typeface="+mn-lt"/>
                <a:ea typeface="+mn-ea"/>
                <a:cs typeface="+mn-cs"/>
              </a:rPr>
              <a:t>In order to have a more robust approach, we have to implement a single point of entry or a gateway for all the incoming traffic to microservices. UI will always send requests to the gateway and in turn the gateway will forward the requests to relevant microservices. Essentially, gateway acts as a middle-ware between the UI and the microservices. The following figure illustrates this concept.</a:t>
            </a:r>
          </a:p>
          <a:p>
            <a:endParaRPr lang="en-US" dirty="0"/>
          </a:p>
          <a:p>
            <a:endParaRPr lang="en-US" dirty="0"/>
          </a:p>
          <a:p>
            <a:r>
              <a:rPr lang="en-US" sz="1200" b="0" i="0" kern="1200" dirty="0">
                <a:solidFill>
                  <a:schemeClr val="tx1"/>
                </a:solidFill>
                <a:effectLst/>
                <a:latin typeface="+mn-lt"/>
                <a:ea typeface="+mn-ea"/>
                <a:cs typeface="+mn-cs"/>
              </a:rPr>
              <a:t>The two prime advantages of this approach are as follows.</a:t>
            </a:r>
          </a:p>
          <a:p>
            <a:r>
              <a:rPr lang="en-US" sz="1200" b="0" i="0" kern="1200" dirty="0">
                <a:solidFill>
                  <a:schemeClr val="tx1"/>
                </a:solidFill>
                <a:effectLst/>
                <a:latin typeface="+mn-lt"/>
                <a:ea typeface="+mn-ea"/>
                <a:cs typeface="+mn-cs"/>
              </a:rPr>
              <a:t>UI doesn’t need to be aware of the network locations of individual microservices. Instead, UI only needs to know the network location of the gateway. Gateway will route the incoming requests to relevant backend services.</a:t>
            </a:r>
          </a:p>
          <a:p>
            <a:r>
              <a:rPr lang="en-US" sz="1200" b="0" i="0" kern="1200" dirty="0">
                <a:solidFill>
                  <a:schemeClr val="tx1"/>
                </a:solidFill>
                <a:effectLst/>
                <a:latin typeface="+mn-lt"/>
                <a:ea typeface="+mn-ea"/>
                <a:cs typeface="+mn-cs"/>
              </a:rPr>
              <a:t>Cross cutting concerns such as authentication, security, monitoring, CORS and </a:t>
            </a:r>
            <a:r>
              <a:rPr lang="en-US" sz="1200" b="0" i="0" kern="1200" dirty="0" err="1">
                <a:solidFill>
                  <a:schemeClr val="tx1"/>
                </a:solidFill>
                <a:effectLst/>
                <a:latin typeface="+mn-lt"/>
                <a:ea typeface="+mn-ea"/>
                <a:cs typeface="+mn-cs"/>
              </a:rPr>
              <a:t>etc</a:t>
            </a:r>
            <a:r>
              <a:rPr lang="en-US" sz="1200" b="0" i="0" kern="1200" dirty="0">
                <a:solidFill>
                  <a:schemeClr val="tx1"/>
                </a:solidFill>
                <a:effectLst/>
                <a:latin typeface="+mn-lt"/>
                <a:ea typeface="+mn-ea"/>
                <a:cs typeface="+mn-cs"/>
              </a:rPr>
              <a:t> will be handled by the gateway. Whenever a change is required in any of these aspects, that change can be made in a single place (gateway) to affect all the microservices.</a:t>
            </a:r>
          </a:p>
          <a:p>
            <a:br>
              <a:rPr lang="en-US" dirty="0"/>
            </a:b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67</a:t>
            </a:fld>
            <a:endParaRPr lang="en-US" altLang="en-US">
              <a:latin typeface="Times New Roman" charset="0"/>
            </a:endParaRPr>
          </a:p>
        </p:txBody>
      </p:sp>
    </p:spTree>
    <p:extLst>
      <p:ext uri="{BB962C8B-B14F-4D97-AF65-F5344CB8AC3E}">
        <p14:creationId xmlns:p14="http://schemas.microsoft.com/office/powerpoint/2010/main" val="267323209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68</a:t>
            </a:fld>
            <a:endParaRPr lang="en-US" altLang="en-US">
              <a:latin typeface="Times New Roman" charset="0"/>
            </a:endParaRPr>
          </a:p>
        </p:txBody>
      </p:sp>
    </p:spTree>
    <p:extLst>
      <p:ext uri="{BB962C8B-B14F-4D97-AF65-F5344CB8AC3E}">
        <p14:creationId xmlns:p14="http://schemas.microsoft.com/office/powerpoint/2010/main" val="127537605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dirty="0">
                <a:hlinkClick r:id="rId3"/>
              </a:rPr>
              <a:t>https://exampledriven.wordpress.com/2016/07/06/spring-cloud-zuul-example/</a:t>
            </a:r>
            <a:endParaRPr lang="en-US" dirty="0"/>
          </a:p>
          <a:p>
            <a:endParaRPr lang="en-US" altLang="en-US" dirty="0">
              <a:latin typeface="Times New Roman" charset="0"/>
              <a:cs typeface="Arial" charset="0"/>
            </a:endParaRPr>
          </a:p>
          <a:p>
            <a:r>
              <a:rPr lang="en-US" dirty="0">
                <a:hlinkClick r:id="rId4"/>
              </a:rPr>
              <a:t>https://www.mscharhag.com/spring/api-gateway-with-spring-cloud-zuul</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69</a:t>
            </a:fld>
            <a:endParaRPr lang="en-US" altLang="en-US">
              <a:latin typeface="Times New Roman" charset="0"/>
            </a:endParaRPr>
          </a:p>
        </p:txBody>
      </p:sp>
    </p:spTree>
    <p:extLst>
      <p:ext uri="{BB962C8B-B14F-4D97-AF65-F5344CB8AC3E}">
        <p14:creationId xmlns:p14="http://schemas.microsoft.com/office/powerpoint/2010/main" val="105743614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extLst>
      <p:ext uri="{BB962C8B-B14F-4D97-AF65-F5344CB8AC3E}">
        <p14:creationId xmlns:p14="http://schemas.microsoft.com/office/powerpoint/2010/main" val="83239541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7020B-8822-840B-A053-CE9CD80FB22B}"/>
              </a:ext>
            </a:extLst>
          </p:cNvPr>
          <p:cNvSpPr>
            <a:spLocks noGrp="1" noRot="1" noChangeAspect="1"/>
          </p:cNvSpPr>
          <p:nvPr>
            <p:ph type="sldImg"/>
          </p:nvPr>
        </p:nvSpPr>
        <p:spPr/>
      </p:sp>
      <p:sp>
        <p:nvSpPr>
          <p:cNvPr id="72706" name="Notes Placeholder 2">
            <a:extLst>
              <a:ext uri="{FF2B5EF4-FFF2-40B4-BE49-F238E27FC236}">
                <a16:creationId xmlns:a16="http://schemas.microsoft.com/office/drawing/2014/main" id="{695104B8-50C4-3EFC-1B52-2AF002724BD1}"/>
              </a:ext>
            </a:extLst>
          </p:cNvPr>
          <p:cNvSpPr>
            <a:spLocks noGrp="1"/>
          </p:cNvSpPr>
          <p:nvPr>
            <p:ph type="body" idx="1"/>
          </p:nvPr>
        </p:nvSpPr>
        <p:spPr>
          <a:noFill/>
        </p:spPr>
        <p:txBody>
          <a:bodyPr/>
          <a:lstStyle/>
          <a:p>
            <a:pPr algn="l">
              <a:buFont typeface="Arial" panose="020B0604020202020204" pitchFamily="34" charset="0"/>
              <a:buChar char="•"/>
            </a:pPr>
            <a:r>
              <a:rPr lang="en-IN" b="0" i="0" dirty="0">
                <a:solidFill>
                  <a:srgbClr val="333333"/>
                </a:solidFill>
                <a:effectLst/>
                <a:latin typeface="Helvetica Neue" panose="02000503000000020004" pitchFamily="2" charset="0"/>
              </a:rPr>
              <a:t>A service must be provided with configuration data that tells it how to connect to the external/3rd party services. For example, the database network location and credentials</a:t>
            </a:r>
          </a:p>
          <a:p>
            <a:pPr algn="l">
              <a:buFont typeface="Arial" panose="020B0604020202020204" pitchFamily="34" charset="0"/>
              <a:buChar char="•"/>
            </a:pPr>
            <a:r>
              <a:rPr lang="en-IN" b="0" i="0" dirty="0">
                <a:solidFill>
                  <a:srgbClr val="333333"/>
                </a:solidFill>
                <a:effectLst/>
                <a:latin typeface="Helvetica Neue" panose="02000503000000020004" pitchFamily="2" charset="0"/>
              </a:rPr>
              <a:t>A service must run in multiple environments - dev, test, </a:t>
            </a:r>
            <a:r>
              <a:rPr lang="en-IN" b="0" i="0" dirty="0" err="1">
                <a:solidFill>
                  <a:srgbClr val="333333"/>
                </a:solidFill>
                <a:effectLst/>
                <a:latin typeface="Helvetica Neue" panose="02000503000000020004" pitchFamily="2" charset="0"/>
              </a:rPr>
              <a:t>qa</a:t>
            </a:r>
            <a:r>
              <a:rPr lang="en-IN" b="0" i="0" dirty="0">
                <a:solidFill>
                  <a:srgbClr val="333333"/>
                </a:solidFill>
                <a:effectLst/>
                <a:latin typeface="Helvetica Neue" panose="02000503000000020004" pitchFamily="2" charset="0"/>
              </a:rPr>
              <a:t>, staging, production - without modification and/or recompilation</a:t>
            </a:r>
          </a:p>
          <a:p>
            <a:pPr algn="l">
              <a:buFont typeface="Arial" panose="020B0604020202020204" pitchFamily="34" charset="0"/>
              <a:buChar char="•"/>
            </a:pPr>
            <a:r>
              <a:rPr lang="en-IN" b="0" i="0" dirty="0">
                <a:solidFill>
                  <a:srgbClr val="333333"/>
                </a:solidFill>
                <a:effectLst/>
                <a:latin typeface="Helvetica Neue" panose="02000503000000020004" pitchFamily="2" charset="0"/>
              </a:rPr>
              <a:t>Different environments have different instances of the external/3rd party services, e.g. QA database vs. production database, test credit card processing account vs. production credit card processing account</a:t>
            </a:r>
          </a:p>
        </p:txBody>
      </p:sp>
      <p:sp>
        <p:nvSpPr>
          <p:cNvPr id="72707" name="Slide Number Placeholder 3">
            <a:extLst>
              <a:ext uri="{FF2B5EF4-FFF2-40B4-BE49-F238E27FC236}">
                <a16:creationId xmlns:a16="http://schemas.microsoft.com/office/drawing/2014/main" id="{56C16861-DF06-4AE7-41A8-C3F658A376D5}"/>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D49EEF96-777D-2E4C-AA68-C434E6582217}" type="slidenum">
              <a:rPr lang="en-US" altLang="en-US">
                <a:latin typeface="Times New Roman" panose="02020603050405020304" pitchFamily="18" charset="0"/>
              </a:rPr>
              <a:pPr/>
              <a:t>71</a:t>
            </a:fld>
            <a:endParaRPr lang="en-US" altLang="en-US">
              <a:latin typeface="Times New Roman" panose="02020603050405020304" pitchFamily="18" charset="0"/>
            </a:endParaRPr>
          </a:p>
        </p:txBody>
      </p:sp>
    </p:spTree>
    <p:extLst>
      <p:ext uri="{BB962C8B-B14F-4D97-AF65-F5344CB8AC3E}">
        <p14:creationId xmlns:p14="http://schemas.microsoft.com/office/powerpoint/2010/main" val="374541244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7020B-8822-840B-A053-CE9CD80FB22B}"/>
              </a:ext>
            </a:extLst>
          </p:cNvPr>
          <p:cNvSpPr>
            <a:spLocks noGrp="1" noRot="1" noChangeAspect="1"/>
          </p:cNvSpPr>
          <p:nvPr>
            <p:ph type="sldImg"/>
          </p:nvPr>
        </p:nvSpPr>
        <p:spPr/>
      </p:sp>
      <p:sp>
        <p:nvSpPr>
          <p:cNvPr id="72706" name="Notes Placeholder 2">
            <a:extLst>
              <a:ext uri="{FF2B5EF4-FFF2-40B4-BE49-F238E27FC236}">
                <a16:creationId xmlns:a16="http://schemas.microsoft.com/office/drawing/2014/main" id="{695104B8-50C4-3EFC-1B52-2AF002724BD1}"/>
              </a:ext>
            </a:extLst>
          </p:cNvPr>
          <p:cNvSpPr>
            <a:spLocks noGrp="1"/>
          </p:cNvSpPr>
          <p:nvPr>
            <p:ph type="body" idx="1"/>
          </p:nvPr>
        </p:nvSpPr>
        <p:spPr>
          <a:noFill/>
        </p:spPr>
        <p:txBody>
          <a:bodyPr/>
          <a:lstStyle/>
          <a:p>
            <a:pPr algn="l">
              <a:buFont typeface="Arial" panose="020B0604020202020204" pitchFamily="34" charset="0"/>
              <a:buChar char="•"/>
            </a:pPr>
            <a:r>
              <a:rPr lang="en-IN" dirty="0">
                <a:effectLst/>
                <a:hlinkClick r:id="rId3" tooltip="https://reflectoring.io/spring-boot-s3/"/>
              </a:rPr>
              <a:t>https://reflectoring.io</a:t>
            </a:r>
            <a:r>
              <a:rPr lang="en-IN">
                <a:effectLst/>
                <a:hlinkClick r:id="rId3" tooltip="https://reflectoring.io/spring-boot-s3/"/>
              </a:rPr>
              <a:t>/spring-boot-s3/</a:t>
            </a:r>
            <a:endParaRPr lang="en-IN" b="0" i="0" dirty="0">
              <a:solidFill>
                <a:srgbClr val="333333"/>
              </a:solidFill>
              <a:effectLst/>
              <a:latin typeface="Helvetica Neue" panose="02000503000000020004" pitchFamily="2" charset="0"/>
            </a:endParaRPr>
          </a:p>
        </p:txBody>
      </p:sp>
      <p:sp>
        <p:nvSpPr>
          <p:cNvPr id="72707" name="Slide Number Placeholder 3">
            <a:extLst>
              <a:ext uri="{FF2B5EF4-FFF2-40B4-BE49-F238E27FC236}">
                <a16:creationId xmlns:a16="http://schemas.microsoft.com/office/drawing/2014/main" id="{56C16861-DF06-4AE7-41A8-C3F658A376D5}"/>
              </a:ext>
            </a:extLst>
          </p:cNvPr>
          <p:cNvSpPr>
            <a:spLocks noGrp="1"/>
          </p:cNvSpPr>
          <p:nvPr>
            <p:ph type="sldNum" sz="quarter" idx="5"/>
          </p:nvPr>
        </p:nvSpPr>
        <p:spPr>
          <a:noFill/>
        </p:spPr>
        <p:txBody>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fld id="{D49EEF96-777D-2E4C-AA68-C434E6582217}" type="slidenum">
              <a:rPr lang="en-US" altLang="en-US">
                <a:latin typeface="Times New Roman" panose="02020603050405020304" pitchFamily="18" charset="0"/>
              </a:rPr>
              <a:pPr/>
              <a:t>72</a:t>
            </a:fld>
            <a:endParaRPr lang="en-US" altLang="en-US">
              <a:latin typeface="Times New Roman" panose="02020603050405020304" pitchFamily="18" charset="0"/>
            </a:endParaRPr>
          </a:p>
        </p:txBody>
      </p:sp>
    </p:spTree>
    <p:extLst>
      <p:ext uri="{BB962C8B-B14F-4D97-AF65-F5344CB8AC3E}">
        <p14:creationId xmlns:p14="http://schemas.microsoft.com/office/powerpoint/2010/main" val="1886532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7420F584-765D-4AE2-6DC7-CEE0CA1EB19E}"/>
              </a:ext>
            </a:extLst>
          </p:cNvPr>
          <p:cNvSpPr>
            <a:spLocks noGrp="1" noRot="1" noChangeAspect="1" noChangeArrowheads="1" noTextEdit="1"/>
          </p:cNvSpPr>
          <p:nvPr>
            <p:ph type="sldImg"/>
          </p:nvPr>
        </p:nvSpPr>
        <p:spPr>
          <a:ln/>
        </p:spPr>
      </p:sp>
      <p:sp>
        <p:nvSpPr>
          <p:cNvPr id="17411" name="Rectangle 3">
            <a:extLst>
              <a:ext uri="{FF2B5EF4-FFF2-40B4-BE49-F238E27FC236}">
                <a16:creationId xmlns:a16="http://schemas.microsoft.com/office/drawing/2014/main" id="{62CCCB03-18A1-1D8E-C4CE-126341DD6B70}"/>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en-IN" altLang="en-US"/>
          </a:p>
        </p:txBody>
      </p:sp>
    </p:spTree>
    <p:extLst>
      <p:ext uri="{BB962C8B-B14F-4D97-AF65-F5344CB8AC3E}">
        <p14:creationId xmlns:p14="http://schemas.microsoft.com/office/powerpoint/2010/main" val="150710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Define an architecture that structures the application as a set of loosely coupled, collaborating services. This approach corresponds to the Y-axis of the </a:t>
            </a:r>
            <a:r>
              <a:rPr lang="en-US" sz="1200" b="0" i="0" u="none" strike="noStrike" kern="1200" dirty="0">
                <a:solidFill>
                  <a:schemeClr val="tx1"/>
                </a:solidFill>
                <a:effectLst/>
                <a:latin typeface="+mn-lt"/>
                <a:ea typeface="+mn-ea"/>
                <a:cs typeface="+mn-cs"/>
                <a:hlinkClick r:id="rId3"/>
              </a:rPr>
              <a:t>Scale Cube</a:t>
            </a:r>
            <a:r>
              <a:rPr lang="en-US" sz="1200" b="0" i="0" kern="1200" dirty="0">
                <a:solidFill>
                  <a:schemeClr val="tx1"/>
                </a:solidFill>
                <a:effectLst/>
                <a:latin typeface="+mn-lt"/>
                <a:ea typeface="+mn-ea"/>
                <a:cs typeface="+mn-cs"/>
              </a:rPr>
              <a:t>. Each service is:</a:t>
            </a:r>
          </a:p>
          <a:p>
            <a:r>
              <a:rPr lang="en-US" sz="1200" b="0" i="0" kern="1200" dirty="0">
                <a:solidFill>
                  <a:schemeClr val="tx1"/>
                </a:solidFill>
                <a:effectLst/>
                <a:latin typeface="+mn-lt"/>
                <a:ea typeface="+mn-ea"/>
                <a:cs typeface="+mn-cs"/>
              </a:rPr>
              <a:t>Highly maintainable and testable - enables rapid and frequent development and deployment</a:t>
            </a:r>
          </a:p>
          <a:p>
            <a:r>
              <a:rPr lang="en-US" sz="1200" b="0" i="0" kern="1200" dirty="0">
                <a:solidFill>
                  <a:schemeClr val="tx1"/>
                </a:solidFill>
                <a:effectLst/>
                <a:latin typeface="+mn-lt"/>
                <a:ea typeface="+mn-ea"/>
                <a:cs typeface="+mn-cs"/>
              </a:rPr>
              <a:t>Loosely coupled with other services - enables a team to work independently the majority of time on their service(s) without being impacted by changes to other services and without affecting other services</a:t>
            </a:r>
          </a:p>
          <a:p>
            <a:r>
              <a:rPr lang="en-US" sz="1200" b="0" i="0" kern="1200" dirty="0">
                <a:solidFill>
                  <a:schemeClr val="tx1"/>
                </a:solidFill>
                <a:effectLst/>
                <a:latin typeface="+mn-lt"/>
                <a:ea typeface="+mn-ea"/>
                <a:cs typeface="+mn-cs"/>
              </a:rPr>
              <a:t>Independently deployable - enables a team to deploy their service without having to coordinate with other teams</a:t>
            </a:r>
          </a:p>
          <a:p>
            <a:r>
              <a:rPr lang="en-US" sz="1200" b="0" i="0" kern="1200" dirty="0">
                <a:solidFill>
                  <a:schemeClr val="tx1"/>
                </a:solidFill>
                <a:effectLst/>
                <a:latin typeface="+mn-lt"/>
                <a:ea typeface="+mn-ea"/>
                <a:cs typeface="+mn-cs"/>
              </a:rPr>
              <a:t>Capable of being developed by a small team - essential for high productivity by avoiding the high communication head of large teams</a:t>
            </a:r>
          </a:p>
          <a:p>
            <a:r>
              <a:rPr lang="en-US" sz="1200" b="0" i="0" kern="1200" dirty="0">
                <a:solidFill>
                  <a:schemeClr val="tx1"/>
                </a:solidFill>
                <a:effectLst/>
                <a:latin typeface="+mn-lt"/>
                <a:ea typeface="+mn-ea"/>
                <a:cs typeface="+mn-cs"/>
              </a:rPr>
              <a:t>Services communicate using either synchronous protocols such as HTTP/REST or asynchronous protocols such as AMQP. Services can be developed and deployed independently of one another. Each service has its </a:t>
            </a:r>
            <a:r>
              <a:rPr lang="en-US" sz="1200" b="0" i="0" u="none" strike="noStrike" kern="1200" dirty="0">
                <a:solidFill>
                  <a:schemeClr val="tx1"/>
                </a:solidFill>
                <a:effectLst/>
                <a:latin typeface="+mn-lt"/>
                <a:ea typeface="+mn-ea"/>
                <a:cs typeface="+mn-cs"/>
                <a:hlinkClick r:id="rId4"/>
              </a:rPr>
              <a:t>own database</a:t>
            </a:r>
            <a:r>
              <a:rPr lang="en-US" sz="1200" b="0" i="0" kern="1200" dirty="0">
                <a:solidFill>
                  <a:schemeClr val="tx1"/>
                </a:solidFill>
                <a:effectLst/>
                <a:latin typeface="+mn-lt"/>
                <a:ea typeface="+mn-ea"/>
                <a:cs typeface="+mn-cs"/>
              </a:rPr>
              <a:t> in order to be decoupled from other services. Data consistency between services is maintained using the </a:t>
            </a:r>
            <a:r>
              <a:rPr lang="en-US" sz="1200" b="0" i="0" u="none" strike="noStrike" kern="1200" dirty="0">
                <a:solidFill>
                  <a:schemeClr val="tx1"/>
                </a:solidFill>
                <a:effectLst/>
                <a:latin typeface="+mn-lt"/>
                <a:ea typeface="+mn-ea"/>
                <a:cs typeface="+mn-cs"/>
                <a:hlinkClick r:id="rId5"/>
              </a:rPr>
              <a:t>Saga pattern</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10</a:t>
            </a:fld>
            <a:endParaRPr lang="en-US" dirty="0"/>
          </a:p>
        </p:txBody>
      </p:sp>
    </p:spTree>
    <p:extLst>
      <p:ext uri="{BB962C8B-B14F-4D97-AF65-F5344CB8AC3E}">
        <p14:creationId xmlns:p14="http://schemas.microsoft.com/office/powerpoint/2010/main" val="8977370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dirty="0">
                <a:solidFill>
                  <a:srgbClr val="333333"/>
                </a:solidFill>
                <a:effectLst/>
                <a:latin typeface="Calibri" panose="020F0502020204030204" pitchFamily="34" charset="0"/>
                <a:cs typeface="Calibri" panose="020F0502020204030204" pitchFamily="34" charset="0"/>
              </a:rPr>
              <a:t>The SRP defines a responsibility of a class as a reason to change, and states that a class should only have one reason to change</a:t>
            </a:r>
          </a:p>
          <a:p>
            <a:r>
              <a:rPr lang="en-US" altLang="en-US" sz="1200" dirty="0">
                <a:latin typeface="Calibri" panose="020F0502020204030204" pitchFamily="34" charset="0"/>
                <a:cs typeface="Calibri" panose="020F0502020204030204" pitchFamily="34" charset="0"/>
              </a:rPr>
              <a:t>Perhaps, for instance, two classes implement different aspects of the same business rule. The goal is that when that business rule changes developers, only need to change code in a small number - ideally only one - of packages.</a:t>
            </a:r>
            <a:endParaRPr lang="en-US" dirty="0"/>
          </a:p>
        </p:txBody>
      </p:sp>
      <p:sp>
        <p:nvSpPr>
          <p:cNvPr id="4" name="Slide Number Placeholder 3"/>
          <p:cNvSpPr>
            <a:spLocks noGrp="1"/>
          </p:cNvSpPr>
          <p:nvPr>
            <p:ph type="sldNum" sz="quarter" idx="5"/>
          </p:nvPr>
        </p:nvSpPr>
        <p:spPr/>
        <p:txBody>
          <a:bodyPr/>
          <a:lstStyle/>
          <a:p>
            <a:fld id="{7D9EDB6D-F064-A746-9BD8-8F484A5911C0}" type="slidenum">
              <a:rPr lang="en-US" altLang="en-US" smtClean="0"/>
              <a:pPr/>
              <a:t>11</a:t>
            </a:fld>
            <a:endParaRPr lang="en-US" altLang="en-US"/>
          </a:p>
        </p:txBody>
      </p:sp>
    </p:spTree>
    <p:extLst>
      <p:ext uri="{BB962C8B-B14F-4D97-AF65-F5344CB8AC3E}">
        <p14:creationId xmlns:p14="http://schemas.microsoft.com/office/powerpoint/2010/main" val="12702537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p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0F391E-7494-3B13-7402-D960ACBA71E0}"/>
              </a:ext>
            </a:extLst>
          </p:cNvPr>
          <p:cNvSpPr/>
          <p:nvPr userDrawn="1"/>
        </p:nvSpPr>
        <p:spPr>
          <a:xfrm>
            <a:off x="0" y="887413"/>
            <a:ext cx="9144000" cy="1419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pPr algn="ctr" eaLnBrk="1" hangingPunct="1"/>
            <a:endParaRPr lang="en-US" altLang="en-US">
              <a:solidFill>
                <a:srgbClr val="FFFFFF"/>
              </a:solidFill>
              <a:latin typeface="Calibri" panose="020F0502020204030204" pitchFamily="34" charset="0"/>
            </a:endParaRPr>
          </a:p>
        </p:txBody>
      </p:sp>
      <p:sp>
        <p:nvSpPr>
          <p:cNvPr id="8" name="Title 11"/>
          <p:cNvSpPr>
            <a:spLocks noGrp="1"/>
          </p:cNvSpPr>
          <p:nvPr>
            <p:ph type="title"/>
          </p:nvPr>
        </p:nvSpPr>
        <p:spPr>
          <a:xfrm>
            <a:off x="533400" y="2667000"/>
            <a:ext cx="8229600" cy="1143000"/>
          </a:xfrm>
        </p:spPr>
        <p:txBody>
          <a:bodyPr/>
          <a:lstStyle>
            <a:lvl1pPr>
              <a:defRPr sz="4000" b="1" i="0" baseline="0"/>
            </a:lvl1pPr>
          </a:lstStyle>
          <a:p>
            <a:r>
              <a:rPr lang="en-US"/>
              <a:t>Click to edit Master title style</a:t>
            </a:r>
            <a:endParaRPr lang="en-IN" dirty="0"/>
          </a:p>
        </p:txBody>
      </p:sp>
      <p:sp>
        <p:nvSpPr>
          <p:cNvPr id="9" name="Content Placeholder 14"/>
          <p:cNvSpPr>
            <a:spLocks noGrp="1"/>
          </p:cNvSpPr>
          <p:nvPr>
            <p:ph sz="quarter" idx="10"/>
          </p:nvPr>
        </p:nvSpPr>
        <p:spPr>
          <a:xfrm>
            <a:off x="2743200" y="5029200"/>
            <a:ext cx="3733800" cy="457200"/>
          </a:xfrm>
        </p:spPr>
        <p:txBody>
          <a:bodyPr/>
          <a:lstStyle>
            <a:lvl1pPr algn="ctr">
              <a:buNone/>
              <a:defRPr sz="1800" b="1" i="0" baseline="0">
                <a:solidFill>
                  <a:srgbClr val="7F7F7F"/>
                </a:solidFill>
              </a:defRPr>
            </a:lvl1pPr>
            <a:lvl2pPr>
              <a:buNone/>
              <a:defRPr/>
            </a:lvl2pPr>
            <a:lvl3pPr>
              <a:buNone/>
              <a:defRPr/>
            </a:lvl3pPr>
            <a:lvl4pPr>
              <a:buNone/>
              <a:defRPr/>
            </a:lvl4pPr>
            <a:lvl5pPr>
              <a:buNone/>
              <a:defRPr/>
            </a:lvl5pPr>
          </a:lstStyle>
          <a:p>
            <a:pPr lvl="0"/>
            <a:r>
              <a:rPr lang="en-US"/>
              <a:t>Click to edit Master text styles</a:t>
            </a:r>
          </a:p>
        </p:txBody>
      </p:sp>
    </p:spTree>
    <p:extLst>
      <p:ext uri="{BB962C8B-B14F-4D97-AF65-F5344CB8AC3E}">
        <p14:creationId xmlns:p14="http://schemas.microsoft.com/office/powerpoint/2010/main" val="2551941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73D4E483-FC33-8B32-47D9-2CB1217B864A}"/>
              </a:ext>
            </a:extLst>
          </p:cNvPr>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pPr algn="ctr" eaLnBrk="1" hangingPunct="1"/>
            <a:fld id="{519652C7-D274-D641-B8C2-0AB15A315937}" type="slidenum">
              <a:rPr lang="en-IN" altLang="en-US" sz="1200">
                <a:solidFill>
                  <a:schemeClr val="bg1"/>
                </a:solidFill>
                <a:latin typeface="Tahoma" panose="020B0604030504040204" pitchFamily="34" charset="0"/>
                <a:cs typeface="Tahoma" panose="020B0604030504040204" pitchFamily="34" charset="0"/>
              </a:rPr>
              <a:pPr algn="ctr" eaLnBrk="1" hangingPunct="1"/>
              <a:t>‹#›</a:t>
            </a:fld>
            <a:endParaRPr lang="en-IN" altLang="en-US" sz="1200">
              <a:solidFill>
                <a:schemeClr val="bg1"/>
              </a:solidFill>
              <a:latin typeface="Tahoma" panose="020B0604030504040204" pitchFamily="34" charset="0"/>
              <a:cs typeface="Tahoma" panose="020B0604030504040204" pitchFamily="34" charset="0"/>
            </a:endParaRPr>
          </a:p>
        </p:txBody>
      </p:sp>
      <p:sp>
        <p:nvSpPr>
          <p:cNvPr id="8" name="Table Placeholder 7"/>
          <p:cNvSpPr>
            <a:spLocks noGrp="1"/>
          </p:cNvSpPr>
          <p:nvPr>
            <p:ph type="tbl" sz="quarter" idx="10"/>
          </p:nvPr>
        </p:nvSpPr>
        <p:spPr>
          <a:xfrm>
            <a:off x="183600" y="900000"/>
            <a:ext cx="8820000" cy="5295900"/>
          </a:xfrm>
        </p:spPr>
        <p:txBody>
          <a:bodyPr/>
          <a:lstStyle/>
          <a:p>
            <a:pPr lvl="0"/>
            <a:r>
              <a:rPr lang="en-US" noProof="0"/>
              <a:t>Click icon to add table</a:t>
            </a:r>
            <a:endParaRPr lang="en-IN" noProof="0"/>
          </a:p>
        </p:txBody>
      </p:sp>
      <p:sp>
        <p:nvSpPr>
          <p:cNvPr id="4" name="Title 1"/>
          <p:cNvSpPr>
            <a:spLocks noGrp="1"/>
          </p:cNvSpPr>
          <p:nvPr>
            <p:ph type="title"/>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2515075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efinitions and Tex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E1506737-40DA-F1F4-FB96-512BC2A0110D}"/>
              </a:ext>
            </a:extLst>
          </p:cNvPr>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pPr algn="ctr" eaLnBrk="1" hangingPunct="1"/>
            <a:fld id="{E8B3372B-B80C-4446-BA17-1325CD22C032}" type="slidenum">
              <a:rPr lang="en-IN" altLang="en-US" sz="1200">
                <a:solidFill>
                  <a:schemeClr val="bg1"/>
                </a:solidFill>
                <a:latin typeface="Tahoma" panose="020B0604030504040204" pitchFamily="34" charset="0"/>
                <a:cs typeface="Tahoma" panose="020B0604030504040204" pitchFamily="34" charset="0"/>
              </a:rPr>
              <a:pPr algn="ctr" eaLnBrk="1" hangingPunct="1"/>
              <a:t>‹#›</a:t>
            </a:fld>
            <a:endParaRPr lang="en-IN" altLang="en-US" sz="1200">
              <a:solidFill>
                <a:schemeClr val="bg1"/>
              </a:solidFill>
              <a:latin typeface="Tahoma" panose="020B0604030504040204" pitchFamily="34" charset="0"/>
              <a:cs typeface="Tahoma" panose="020B0604030504040204" pitchFamily="34" charset="0"/>
            </a:endParaRPr>
          </a:p>
        </p:txBody>
      </p:sp>
      <p:sp>
        <p:nvSpPr>
          <p:cNvPr id="7" name="Content Placeholder 2"/>
          <p:cNvSpPr>
            <a:spLocks noGrp="1"/>
          </p:cNvSpPr>
          <p:nvPr>
            <p:ph idx="1"/>
          </p:nvPr>
        </p:nvSpPr>
        <p:spPr>
          <a:xfrm>
            <a:off x="183600" y="900000"/>
            <a:ext cx="8820000" cy="1136067"/>
          </a:xfrm>
          <a:solidFill>
            <a:schemeClr val="tx2"/>
          </a:solidFill>
        </p:spPr>
        <p:txBody>
          <a:bodyPr/>
          <a:lstStyle>
            <a:lvl1pPr marL="0" indent="0">
              <a:buNone/>
              <a:defRPr sz="2000" baseline="0">
                <a:solidFill>
                  <a:schemeClr val="bg1"/>
                </a:solidFill>
              </a:defRPr>
            </a:lvl1pPr>
            <a:lvl2pPr>
              <a:defRPr sz="1800"/>
            </a:lvl2pPr>
            <a:lvl3pPr>
              <a:defRPr sz="1600"/>
            </a:lvl3pPr>
            <a:lvl4pPr>
              <a:defRPr sz="1400"/>
            </a:lvl4pPr>
          </a:lstStyle>
          <a:p>
            <a:pPr lvl="0"/>
            <a:r>
              <a:rPr lang="en-US"/>
              <a:t>Click to edit Master text styles</a:t>
            </a:r>
          </a:p>
        </p:txBody>
      </p:sp>
      <p:sp>
        <p:nvSpPr>
          <p:cNvPr id="8" name="Content Placeholder 2"/>
          <p:cNvSpPr>
            <a:spLocks noGrp="1"/>
          </p:cNvSpPr>
          <p:nvPr>
            <p:ph idx="13"/>
          </p:nvPr>
        </p:nvSpPr>
        <p:spPr>
          <a:xfrm>
            <a:off x="183600" y="2160000"/>
            <a:ext cx="8820000" cy="3808733"/>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itle 1"/>
          <p:cNvSpPr>
            <a:spLocks noGrp="1"/>
          </p:cNvSpPr>
          <p:nvPr>
            <p:ph type="title"/>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27284493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90114" name="Rectangle 2"/>
          <p:cNvSpPr>
            <a:spLocks noGrp="1" noChangeArrowheads="1"/>
          </p:cNvSpPr>
          <p:nvPr>
            <p:ph type="ctrTitle"/>
          </p:nvPr>
        </p:nvSpPr>
        <p:spPr>
          <a:xfrm>
            <a:off x="685800" y="990600"/>
            <a:ext cx="7772400" cy="1371600"/>
          </a:xfrm>
        </p:spPr>
        <p:txBody>
          <a:bodyPr/>
          <a:lstStyle>
            <a:lvl1pPr>
              <a:defRPr sz="4000"/>
            </a:lvl1pPr>
          </a:lstStyle>
          <a:p>
            <a:pPr lvl="0"/>
            <a:r>
              <a:rPr lang="en-IN" altLang="en-US" noProof="0"/>
              <a:t>Click to edit Master title style</a:t>
            </a:r>
          </a:p>
        </p:txBody>
      </p:sp>
      <p:sp>
        <p:nvSpPr>
          <p:cNvPr id="90115" name="Rectangle 3"/>
          <p:cNvSpPr>
            <a:spLocks noGrp="1" noChangeArrowheads="1"/>
          </p:cNvSpPr>
          <p:nvPr>
            <p:ph type="subTitle" idx="1"/>
          </p:nvPr>
        </p:nvSpPr>
        <p:spPr>
          <a:xfrm>
            <a:off x="1447800" y="3429000"/>
            <a:ext cx="7010400" cy="1600200"/>
          </a:xfrm>
        </p:spPr>
        <p:txBody>
          <a:bodyPr/>
          <a:lstStyle>
            <a:lvl1pPr marL="0" indent="0">
              <a:buFont typeface="Wingdings" pitchFamily="2" charset="2"/>
              <a:buNone/>
              <a:defRPr sz="2800"/>
            </a:lvl1pPr>
          </a:lstStyle>
          <a:p>
            <a:pPr lvl="0"/>
            <a:r>
              <a:rPr lang="en-IN" altLang="en-US" noProof="0"/>
              <a:t>Click to edit Master subtitle style</a:t>
            </a:r>
          </a:p>
        </p:txBody>
      </p:sp>
      <p:sp>
        <p:nvSpPr>
          <p:cNvPr id="2" name="Date Placeholder 1">
            <a:extLst>
              <a:ext uri="{FF2B5EF4-FFF2-40B4-BE49-F238E27FC236}">
                <a16:creationId xmlns:a16="http://schemas.microsoft.com/office/drawing/2014/main" id="{FBA1CF01-839E-0B5F-F467-84C0A84C5F61}"/>
              </a:ext>
            </a:extLst>
          </p:cNvPr>
          <p:cNvSpPr>
            <a:spLocks noGrp="1" noChangeArrowheads="1"/>
          </p:cNvSpPr>
          <p:nvPr>
            <p:ph type="dt" sz="half" idx="10"/>
          </p:nvPr>
        </p:nvSpPr>
        <p:spPr>
          <a:xfrm>
            <a:off x="685800" y="6248400"/>
            <a:ext cx="19050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IN" altLang="en-US"/>
          </a:p>
        </p:txBody>
      </p:sp>
      <p:sp>
        <p:nvSpPr>
          <p:cNvPr id="3" name="Footer Placeholder 2">
            <a:extLst>
              <a:ext uri="{FF2B5EF4-FFF2-40B4-BE49-F238E27FC236}">
                <a16:creationId xmlns:a16="http://schemas.microsoft.com/office/drawing/2014/main" id="{6356FCEC-A19B-E503-A0CF-D0576713C7E5}"/>
              </a:ext>
            </a:extLst>
          </p:cNvPr>
          <p:cNvSpPr>
            <a:spLocks noGrp="1" noChangeArrowheads="1"/>
          </p:cNvSpPr>
          <p:nvPr>
            <p:ph type="ftr" sz="quarter" idx="11"/>
          </p:nvPr>
        </p:nvSpPr>
        <p:spPr>
          <a:xfrm>
            <a:off x="3124200" y="6248400"/>
            <a:ext cx="28956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endParaRPr lang="en-IN" altLang="en-US"/>
          </a:p>
        </p:txBody>
      </p:sp>
      <p:sp>
        <p:nvSpPr>
          <p:cNvPr id="4" name="Slide Number Placeholder 3">
            <a:extLst>
              <a:ext uri="{FF2B5EF4-FFF2-40B4-BE49-F238E27FC236}">
                <a16:creationId xmlns:a16="http://schemas.microsoft.com/office/drawing/2014/main" id="{C08B145A-64A8-AF25-9747-77667E6D788E}"/>
              </a:ext>
            </a:extLst>
          </p:cNvPr>
          <p:cNvSpPr>
            <a:spLocks noGrp="1" noChangeArrowheads="1"/>
          </p:cNvSpPr>
          <p:nvPr>
            <p:ph type="sldNum" sz="quarter" idx="12"/>
          </p:nvPr>
        </p:nvSpPr>
        <p:spPr>
          <a:xfrm>
            <a:off x="6553200" y="6248400"/>
            <a:ext cx="19050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C8551F48-7AD8-1948-88A6-3DAC448CB12B}" type="slidenum">
              <a:rPr lang="en-IN" altLang="en-US"/>
              <a:pPr/>
              <a:t>‹#›</a:t>
            </a:fld>
            <a:endParaRPr lang="en-IN" altLang="en-US"/>
          </a:p>
        </p:txBody>
      </p:sp>
    </p:spTree>
    <p:extLst>
      <p:ext uri="{BB962C8B-B14F-4D97-AF65-F5344CB8AC3E}">
        <p14:creationId xmlns:p14="http://schemas.microsoft.com/office/powerpoint/2010/main" val="39273972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Slide Number Placeholder 5"/>
          <p:cNvSpPr txBox="1">
            <a:spLocks/>
          </p:cNvSpPr>
          <p:nvPr userDrawn="1"/>
        </p:nvSpPr>
        <p:spPr>
          <a:xfrm>
            <a:off x="8458200" y="6553200"/>
            <a:ext cx="457200" cy="276999"/>
          </a:xfrm>
          <a:prstGeom prst="rect">
            <a:avLst/>
          </a:prstGeom>
          <a:noFill/>
        </p:spPr>
        <p:txBody>
          <a:bodyPr wrap="square" rtlCol="0">
            <a:spAutoFit/>
          </a:bodyPr>
          <a:lstStyle>
            <a:defPPr>
              <a:defRPr lang="en-US"/>
            </a:defPPr>
            <a:lvl1pPr marL="0" algn="ctr" defTabSz="914400" rtl="0" eaLnBrk="1" latinLnBrk="0" hangingPunct="1">
              <a:defRPr lang="en-US" sz="1800" kern="1200" smtClean="0">
                <a:solidFill>
                  <a:schemeClr val="bg1"/>
                </a:solidFill>
                <a:latin typeface="Tahoma" pitchFamily="34" charset="0"/>
                <a:ea typeface="Tahoma" pitchFamily="34" charset="0"/>
                <a:cs typeface="Tahoma"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5907C-1FC8-4769-9F75-D6A065F12B7F}" type="slidenum">
              <a:rPr lang="en-IN" sz="1200">
                <a:solidFill>
                  <a:prstClr val="black">
                    <a:lumMod val="50000"/>
                    <a:lumOff val="50000"/>
                  </a:prstClr>
                </a:solidFill>
              </a:rPr>
              <a:pPr/>
              <a:t>‹#›</a:t>
            </a:fld>
            <a:endParaRPr lang="en-IN" sz="1200" dirty="0">
              <a:solidFill>
                <a:prstClr val="black">
                  <a:lumMod val="50000"/>
                  <a:lumOff val="50000"/>
                </a:prstClr>
              </a:solidFill>
            </a:endParaRPr>
          </a:p>
        </p:txBody>
      </p:sp>
    </p:spTree>
    <p:extLst>
      <p:ext uri="{BB962C8B-B14F-4D97-AF65-F5344CB8AC3E}">
        <p14:creationId xmlns:p14="http://schemas.microsoft.com/office/powerpoint/2010/main" val="1855583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D7D789A1-343C-6F36-4AB6-5B9CB72F8347}"/>
              </a:ext>
            </a:extLst>
          </p:cNvPr>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pPr algn="ctr" eaLnBrk="1" hangingPunct="1"/>
            <a:fld id="{17D32027-2E7C-2F47-91D5-843D5158F782}" type="slidenum">
              <a:rPr lang="en-IN" altLang="en-US" sz="1200">
                <a:solidFill>
                  <a:schemeClr val="bg1"/>
                </a:solidFill>
                <a:latin typeface="Tahoma" panose="020B0604030504040204" pitchFamily="34" charset="0"/>
                <a:cs typeface="Tahoma" panose="020B0604030504040204" pitchFamily="34" charset="0"/>
              </a:rPr>
              <a:pPr algn="ctr" eaLnBrk="1" hangingPunct="1"/>
              <a:t>‹#›</a:t>
            </a:fld>
            <a:endParaRPr lang="en-IN" altLang="en-US" sz="1200">
              <a:solidFill>
                <a:schemeClr val="bg1"/>
              </a:solidFill>
              <a:latin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1800000" y="900000"/>
            <a:ext cx="5400000" cy="5040000"/>
          </a:xfrm>
        </p:spPr>
        <p:txBody>
          <a:bodyPr/>
          <a:lstStyle>
            <a:lvl1pPr>
              <a:lnSpc>
                <a:spcPct val="150000"/>
              </a:lnSpc>
              <a:defRPr sz="2000" b="1" baseline="0"/>
            </a:lvl1pPr>
            <a:lvl2pPr>
              <a:defRPr sz="1800" b="1"/>
            </a:lvl2pPr>
            <a:lvl3pPr>
              <a:defRPr sz="1600"/>
            </a:lvl3pPr>
            <a:lvl4pPr marL="1371600" indent="0">
              <a:buNone/>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1"/>
          <p:cNvSpPr>
            <a:spLocks noGrp="1"/>
          </p:cNvSpPr>
          <p:nvPr>
            <p:ph type="title"/>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108113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ulleted Text Slide">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DF3CBA9D-A2B0-A88E-E399-6A61E286A621}"/>
              </a:ext>
            </a:extLst>
          </p:cNvPr>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pPr algn="ctr" eaLnBrk="1" hangingPunct="1"/>
            <a:fld id="{F5B80F5B-AE44-044D-AE20-FE4EBBB0687A}" type="slidenum">
              <a:rPr lang="en-IN" altLang="en-US" sz="1200">
                <a:solidFill>
                  <a:schemeClr val="bg1"/>
                </a:solidFill>
                <a:latin typeface="Tahoma" panose="020B0604030504040204" pitchFamily="34" charset="0"/>
                <a:cs typeface="Tahoma" panose="020B0604030504040204" pitchFamily="34" charset="0"/>
              </a:rPr>
              <a:pPr algn="ctr" eaLnBrk="1" hangingPunct="1"/>
              <a:t>‹#›</a:t>
            </a:fld>
            <a:endParaRPr lang="en-IN" altLang="en-US" sz="1200">
              <a:solidFill>
                <a:schemeClr val="bg1"/>
              </a:solidFill>
              <a:latin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360000" y="900000"/>
            <a:ext cx="8640000" cy="5265056"/>
          </a:xfrm>
        </p:spPr>
        <p:txBody>
          <a:bodyPr/>
          <a:lstStyle>
            <a:lvl1pPr>
              <a:defRPr sz="1800"/>
            </a:lvl1pPr>
            <a:lvl2pPr>
              <a:defRPr sz="1600"/>
            </a:lvl2pPr>
            <a:lvl3pPr>
              <a:buFont typeface="Courier New" pitchFamily="49" charset="0"/>
              <a:buChar char="o"/>
              <a:defRPr sz="14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Title 1"/>
          <p:cNvSpPr>
            <a:spLocks noGrp="1"/>
          </p:cNvSpPr>
          <p:nvPr>
            <p:ph type="title"/>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464913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ext Slide">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3974B51A-A448-968F-A86A-CFFBE942DC9E}"/>
              </a:ext>
            </a:extLst>
          </p:cNvPr>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pPr algn="ctr" eaLnBrk="1" hangingPunct="1"/>
            <a:fld id="{CC7552C3-EEAE-1B47-803C-06D4975006F2}" type="slidenum">
              <a:rPr lang="en-IN" altLang="en-US" sz="1200">
                <a:solidFill>
                  <a:schemeClr val="bg1"/>
                </a:solidFill>
                <a:latin typeface="Tahoma" panose="020B0604030504040204" pitchFamily="34" charset="0"/>
                <a:cs typeface="Tahoma" panose="020B0604030504040204" pitchFamily="34" charset="0"/>
              </a:rPr>
              <a:pPr algn="ctr" eaLnBrk="1" hangingPunct="1"/>
              <a:t>‹#›</a:t>
            </a:fld>
            <a:endParaRPr lang="en-IN" altLang="en-US" sz="1200">
              <a:solidFill>
                <a:schemeClr val="bg1"/>
              </a:solidFill>
              <a:latin typeface="Tahoma" panose="020B0604030504040204" pitchFamily="34" charset="0"/>
              <a:cs typeface="Tahoma" panose="020B0604030504040204" pitchFamily="34" charset="0"/>
            </a:endParaRPr>
          </a:p>
        </p:txBody>
      </p:sp>
      <p:sp>
        <p:nvSpPr>
          <p:cNvPr id="2" name="Title 1"/>
          <p:cNvSpPr>
            <a:spLocks noGrp="1"/>
          </p:cNvSpPr>
          <p:nvPr>
            <p:ph type="title"/>
          </p:nvPr>
        </p:nvSpPr>
        <p:spPr>
          <a:xfrm>
            <a:off x="183600" y="133200"/>
            <a:ext cx="8820000" cy="554400"/>
          </a:xfrm>
          <a:effectLst/>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
        <p:nvSpPr>
          <p:cNvPr id="3" name="Content Placeholder 2"/>
          <p:cNvSpPr>
            <a:spLocks noGrp="1"/>
          </p:cNvSpPr>
          <p:nvPr>
            <p:ph idx="1"/>
          </p:nvPr>
        </p:nvSpPr>
        <p:spPr>
          <a:xfrm>
            <a:off x="360000" y="900000"/>
            <a:ext cx="8640000" cy="5265056"/>
          </a:xfrm>
        </p:spPr>
        <p:txBody>
          <a:bodyPr/>
          <a:lstStyle>
            <a:lvl1pPr marL="0" indent="0">
              <a:buNone/>
              <a:defRPr sz="1800"/>
            </a:lvl1pPr>
            <a:lvl2pPr>
              <a:defRPr sz="1800"/>
            </a:lvl2pPr>
            <a:lvl3pPr>
              <a:defRPr sz="1600"/>
            </a:lvl3pPr>
            <a:lvl4pPr>
              <a:defRPr sz="1400"/>
            </a:lvl4pPr>
          </a:lstStyle>
          <a:p>
            <a:pPr lvl="0"/>
            <a:r>
              <a:rPr lang="en-US"/>
              <a:t>Click to edit Master text styles</a:t>
            </a:r>
          </a:p>
        </p:txBody>
      </p:sp>
    </p:spTree>
    <p:extLst>
      <p:ext uri="{BB962C8B-B14F-4D97-AF65-F5344CB8AC3E}">
        <p14:creationId xmlns:p14="http://schemas.microsoft.com/office/powerpoint/2010/main" val="3941587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EB6A3C6-C673-71DC-3A39-217B2132343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86912" y="1204913"/>
            <a:ext cx="4184240" cy="3053188"/>
          </a:xfrm>
          <a:prstGeom prst="rect">
            <a:avLst/>
          </a:prstGeom>
          <a:noFill/>
          <a:effectLst>
            <a:glow rad="127000">
              <a:schemeClr val="bg1">
                <a:lumMod val="85000"/>
              </a:schemeClr>
            </a:glow>
            <a:softEdge rad="317500"/>
          </a:effectLst>
        </p:spPr>
      </p:pic>
      <p:sp>
        <p:nvSpPr>
          <p:cNvPr id="4" name="Slide Number Placeholder 5">
            <a:extLst>
              <a:ext uri="{FF2B5EF4-FFF2-40B4-BE49-F238E27FC236}">
                <a16:creationId xmlns:a16="http://schemas.microsoft.com/office/drawing/2014/main" id="{A98A23AE-7BC4-47A7-2BD8-257934987D53}"/>
              </a:ext>
            </a:extLst>
          </p:cNvPr>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pPr algn="ctr" eaLnBrk="1" hangingPunct="1"/>
            <a:fld id="{65A98E83-531B-F74D-BDAE-194D4F7E3636}" type="slidenum">
              <a:rPr lang="en-IN" altLang="en-US" sz="1200">
                <a:solidFill>
                  <a:schemeClr val="bg1"/>
                </a:solidFill>
                <a:latin typeface="Tahoma" panose="020B0604030504040204" pitchFamily="34" charset="0"/>
                <a:cs typeface="Tahoma" panose="020B0604030504040204" pitchFamily="34" charset="0"/>
              </a:rPr>
              <a:pPr algn="ctr" eaLnBrk="1" hangingPunct="1"/>
              <a:t>‹#›</a:t>
            </a:fld>
            <a:endParaRPr lang="en-IN" altLang="en-US" sz="1200">
              <a:solidFill>
                <a:schemeClr val="bg1"/>
              </a:solidFill>
              <a:latin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183600" y="1366731"/>
            <a:ext cx="4472704" cy="803263"/>
          </a:xfrm>
        </p:spPr>
        <p:txBody>
          <a:bodyPr/>
          <a:lstStyle>
            <a:lvl1pPr marL="0" indent="0">
              <a:buNone/>
              <a:defRPr sz="2400" b="1"/>
            </a:lvl1pPr>
            <a:lvl2pPr>
              <a:defRPr sz="1800"/>
            </a:lvl2pPr>
            <a:lvl3pPr>
              <a:defRPr sz="1600"/>
            </a:lvl3pPr>
            <a:lvl4pPr>
              <a:defRPr sz="1400"/>
            </a:lvl4pPr>
          </a:lstStyle>
          <a:p>
            <a:pPr lvl="0"/>
            <a:r>
              <a:rPr lang="en-US"/>
              <a:t>Click to edit Master text styles</a:t>
            </a:r>
          </a:p>
        </p:txBody>
      </p:sp>
      <p:sp>
        <p:nvSpPr>
          <p:cNvPr id="7" name="Title 1"/>
          <p:cNvSpPr>
            <a:spLocks noGrp="1"/>
          </p:cNvSpPr>
          <p:nvPr>
            <p:ph type="title"/>
          </p:nvPr>
        </p:nvSpPr>
        <p:spPr>
          <a:xfrm>
            <a:off x="183600" y="133200"/>
            <a:ext cx="8820000" cy="554400"/>
          </a:xfrm>
          <a:effectLst/>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509803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ing/Thank You">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8667E56B-5363-F73A-5516-86DFE574F453}"/>
              </a:ext>
            </a:extLst>
          </p:cNvPr>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pPr algn="ctr" eaLnBrk="1" hangingPunct="1"/>
            <a:fld id="{E449FB36-37FB-AC4E-A0D3-9E92BDE78EE7}" type="slidenum">
              <a:rPr lang="en-IN" altLang="en-US" sz="1200">
                <a:solidFill>
                  <a:schemeClr val="bg1"/>
                </a:solidFill>
                <a:latin typeface="Tahoma" panose="020B0604030504040204" pitchFamily="34" charset="0"/>
                <a:cs typeface="Tahoma" panose="020B0604030504040204" pitchFamily="34" charset="0"/>
              </a:rPr>
              <a:pPr algn="ctr" eaLnBrk="1" hangingPunct="1"/>
              <a:t>‹#›</a:t>
            </a:fld>
            <a:endParaRPr lang="en-IN" altLang="en-US" sz="1200">
              <a:solidFill>
                <a:schemeClr val="bg1"/>
              </a:solidFill>
              <a:latin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72000" y="2838729"/>
            <a:ext cx="8970400" cy="627793"/>
          </a:xfrm>
        </p:spPr>
        <p:txBody>
          <a:bodyPr/>
          <a:lstStyle>
            <a:lvl1pPr marL="0" indent="0" algn="ctr">
              <a:buNone/>
              <a:defRPr sz="2600" b="1" baseline="0"/>
            </a:lvl1pPr>
            <a:lvl2pPr>
              <a:defRPr sz="1800"/>
            </a:lvl2pPr>
            <a:lvl3pPr>
              <a:defRPr sz="1600"/>
            </a:lvl3pPr>
            <a:lvl4pPr>
              <a:defRPr sz="1400"/>
            </a:lvl4pPr>
          </a:lstStyle>
          <a:p>
            <a:pPr lvl="0"/>
            <a:r>
              <a:rPr lang="en-US"/>
              <a:t>Click to edit Master text styles</a:t>
            </a:r>
          </a:p>
        </p:txBody>
      </p:sp>
    </p:spTree>
    <p:extLst>
      <p:ext uri="{BB962C8B-B14F-4D97-AF65-F5344CB8AC3E}">
        <p14:creationId xmlns:p14="http://schemas.microsoft.com/office/powerpoint/2010/main" val="1976617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de Snippet">
    <p:spTree>
      <p:nvGrpSpPr>
        <p:cNvPr id="1" name=""/>
        <p:cNvGrpSpPr/>
        <p:nvPr/>
      </p:nvGrpSpPr>
      <p:grpSpPr>
        <a:xfrm>
          <a:off x="0" y="0"/>
          <a:ext cx="0" cy="0"/>
          <a:chOff x="0" y="0"/>
          <a:chExt cx="0" cy="0"/>
        </a:xfrm>
      </p:grpSpPr>
      <p:sp>
        <p:nvSpPr>
          <p:cNvPr id="2" name="AutoShape 3">
            <a:extLst>
              <a:ext uri="{FF2B5EF4-FFF2-40B4-BE49-F238E27FC236}">
                <a16:creationId xmlns:a16="http://schemas.microsoft.com/office/drawing/2014/main" id="{3EC1131F-BEDC-43D4-B33F-2ED91BDB6A35}"/>
              </a:ext>
            </a:extLst>
          </p:cNvPr>
          <p:cNvSpPr>
            <a:spLocks noChangeArrowheads="1"/>
          </p:cNvSpPr>
          <p:nvPr userDrawn="1"/>
        </p:nvSpPr>
        <p:spPr bwMode="auto">
          <a:xfrm>
            <a:off x="384175" y="2387600"/>
            <a:ext cx="8377238" cy="2339975"/>
          </a:xfrm>
          <a:prstGeom prst="roundRect">
            <a:avLst>
              <a:gd name="adj" fmla="val 7093"/>
            </a:avLst>
          </a:prstGeom>
          <a:solidFill>
            <a:srgbClr val="F2DCDB"/>
          </a:solidFill>
          <a:ln w="9525">
            <a:solidFill>
              <a:srgbClr val="808080"/>
            </a:solidFill>
            <a:round/>
            <a:headEnd/>
            <a:tailEnd/>
          </a:ln>
          <a:effectLst>
            <a:outerShdw blurRad="63500" dist="38099" dir="2700000" algn="ctr" rotWithShape="0">
              <a:schemeClr val="bg2">
                <a:alpha val="74997"/>
              </a:schemeClr>
            </a:outerShdw>
          </a:effectLst>
        </p:spPr>
        <p:txBody>
          <a:bodyPr anchor="ctr">
            <a:spAutoFit/>
          </a:bodyPr>
          <a:lstStyle/>
          <a:p>
            <a:pPr defTabSz="457200" eaLnBrk="1" hangingPunct="1">
              <a:lnSpc>
                <a:spcPct val="90000"/>
              </a:lnSpc>
              <a:tabLst>
                <a:tab pos="457200" algn="l"/>
              </a:tabLst>
              <a:defRPr/>
            </a:pPr>
            <a:r>
              <a:rPr lang="en-US" sz="1200" dirty="0" err="1">
                <a:latin typeface="+mn-lt"/>
                <a:cs typeface="Arial" charset="0"/>
              </a:rPr>
              <a:t>SPFarm</a:t>
            </a:r>
            <a:r>
              <a:rPr lang="en-US" sz="1200" dirty="0">
                <a:latin typeface="+mn-lt"/>
                <a:cs typeface="Arial" charset="0"/>
              </a:rPr>
              <a:t> </a:t>
            </a:r>
            <a:r>
              <a:rPr lang="en-US" sz="1200" dirty="0" err="1">
                <a:latin typeface="+mn-lt"/>
                <a:cs typeface="Arial" charset="0"/>
              </a:rPr>
              <a:t>thisFarm</a:t>
            </a:r>
            <a:r>
              <a:rPr lang="en-US" sz="1200" dirty="0">
                <a:latin typeface="+mn-lt"/>
                <a:cs typeface="Arial" charset="0"/>
              </a:rPr>
              <a:t> = </a:t>
            </a:r>
            <a:r>
              <a:rPr lang="en-US" sz="1200" dirty="0" err="1">
                <a:latin typeface="+mn-lt"/>
                <a:cs typeface="Arial" charset="0"/>
              </a:rPr>
              <a:t>SPFarm.Local</a:t>
            </a:r>
            <a:r>
              <a:rPr lang="en-US" sz="1200" dirty="0">
                <a:latin typeface="+mn-lt"/>
                <a:cs typeface="Arial" charset="0"/>
              </a:rPr>
              <a:t>;</a:t>
            </a:r>
          </a:p>
          <a:p>
            <a:pPr defTabSz="457200" eaLnBrk="1" hangingPunct="1">
              <a:lnSpc>
                <a:spcPct val="90000"/>
              </a:lnSpc>
              <a:tabLst>
                <a:tab pos="457200" algn="l"/>
              </a:tabLst>
              <a:defRPr/>
            </a:pPr>
            <a:r>
              <a:rPr lang="en-US" sz="1200" dirty="0">
                <a:latin typeface="+mn-lt"/>
                <a:cs typeface="Arial" charset="0"/>
              </a:rPr>
              <a:t>if (</a:t>
            </a:r>
            <a:r>
              <a:rPr lang="en-US" sz="1200" dirty="0" err="1">
                <a:latin typeface="+mn-lt"/>
                <a:cs typeface="Arial" charset="0"/>
              </a:rPr>
              <a:t>thisFarm.CurrentUserIsAdministrator</a:t>
            </a:r>
            <a:r>
              <a:rPr lang="en-US" sz="1200" dirty="0">
                <a:latin typeface="+mn-lt"/>
                <a:cs typeface="Arial" charset="0"/>
              </a:rPr>
              <a:t>)</a:t>
            </a:r>
          </a:p>
          <a:p>
            <a:pPr defTabSz="457200" eaLnBrk="1" hangingPunct="1">
              <a:lnSpc>
                <a:spcPct val="90000"/>
              </a:lnSpc>
              <a:tabLst>
                <a:tab pos="457200" algn="l"/>
              </a:tabLst>
              <a:defRPr/>
            </a:pPr>
            <a:r>
              <a:rPr lang="en-US" sz="1200" dirty="0">
                <a:latin typeface="+mn-lt"/>
                <a:cs typeface="Arial" charset="0"/>
              </a:rPr>
              <a:t>{</a:t>
            </a:r>
          </a:p>
          <a:p>
            <a:pPr defTabSz="457200" eaLnBrk="1" hangingPunct="1">
              <a:lnSpc>
                <a:spcPct val="90000"/>
              </a:lnSpc>
              <a:tabLst>
                <a:tab pos="457200" algn="l"/>
              </a:tabLst>
              <a:defRPr/>
            </a:pPr>
            <a:r>
              <a:rPr lang="en-US" sz="1200" dirty="0">
                <a:latin typeface="+mn-lt"/>
                <a:cs typeface="Arial" charset="0"/>
              </a:rPr>
              <a:t>	</a:t>
            </a:r>
            <a:r>
              <a:rPr lang="en-US" sz="1200" dirty="0" err="1">
                <a:latin typeface="+mn-lt"/>
                <a:cs typeface="Arial" charset="0"/>
              </a:rPr>
              <a:t>foreach</a:t>
            </a:r>
            <a:r>
              <a:rPr lang="en-US" sz="1200" dirty="0">
                <a:latin typeface="+mn-lt"/>
                <a:cs typeface="Arial" charset="0"/>
              </a:rPr>
              <a:t> (</a:t>
            </a:r>
            <a:r>
              <a:rPr lang="en-US" sz="1200" dirty="0" err="1">
                <a:latin typeface="+mn-lt"/>
                <a:cs typeface="Arial" charset="0"/>
              </a:rPr>
              <a:t>SPService</a:t>
            </a:r>
            <a:r>
              <a:rPr lang="en-US" sz="1200" dirty="0">
                <a:latin typeface="+mn-lt"/>
                <a:cs typeface="Arial" charset="0"/>
              </a:rPr>
              <a:t> svc in </a:t>
            </a:r>
            <a:r>
              <a:rPr lang="en-US" sz="1200" dirty="0" err="1">
                <a:latin typeface="+mn-lt"/>
                <a:cs typeface="Arial" charset="0"/>
              </a:rPr>
              <a:t>thisFarm.Services</a:t>
            </a:r>
            <a:r>
              <a:rPr lang="en-US" sz="1200" dirty="0">
                <a:latin typeface="+mn-lt"/>
                <a:cs typeface="Arial" charset="0"/>
              </a:rPr>
              <a:t>)</a:t>
            </a:r>
          </a:p>
          <a:p>
            <a:pPr defTabSz="457200" eaLnBrk="1" hangingPunct="1">
              <a:lnSpc>
                <a:spcPct val="90000"/>
              </a:lnSpc>
              <a:tabLst>
                <a:tab pos="457200" algn="l"/>
              </a:tabLst>
              <a:defRPr/>
            </a:pPr>
            <a:r>
              <a:rPr lang="en-US" sz="1200" dirty="0">
                <a:latin typeface="+mn-lt"/>
                <a:cs typeface="Arial" charset="0"/>
              </a:rPr>
              <a:t>	{</a:t>
            </a:r>
          </a:p>
          <a:p>
            <a:pPr defTabSz="457200" eaLnBrk="1" hangingPunct="1">
              <a:lnSpc>
                <a:spcPct val="90000"/>
              </a:lnSpc>
              <a:tabLst>
                <a:tab pos="457200" algn="l"/>
              </a:tabLst>
              <a:defRPr/>
            </a:pPr>
            <a:r>
              <a:rPr lang="en-US" sz="1200" dirty="0">
                <a:latin typeface="+mn-lt"/>
                <a:cs typeface="Arial" charset="0"/>
              </a:rPr>
              <a:t>		if (svc is </a:t>
            </a:r>
            <a:r>
              <a:rPr lang="en-US" sz="1200" dirty="0" err="1">
                <a:latin typeface="+mn-lt"/>
                <a:cs typeface="Arial" charset="0"/>
              </a:rPr>
              <a:t>SPWebService</a:t>
            </a:r>
            <a:r>
              <a:rPr lang="en-US" sz="1200" dirty="0">
                <a:latin typeface="+mn-lt"/>
                <a:cs typeface="Arial" charset="0"/>
              </a:rPr>
              <a:t>)</a:t>
            </a:r>
          </a:p>
          <a:p>
            <a:pPr defTabSz="457200" eaLnBrk="1" hangingPunct="1">
              <a:lnSpc>
                <a:spcPct val="90000"/>
              </a:lnSpc>
              <a:tabLst>
                <a:tab pos="457200" algn="l"/>
              </a:tabLst>
              <a:defRPr/>
            </a:pPr>
            <a:r>
              <a:rPr lang="en-US" sz="1200" dirty="0">
                <a:latin typeface="+mn-lt"/>
                <a:cs typeface="Arial" charset="0"/>
              </a:rPr>
              <a:t>		{</a:t>
            </a:r>
          </a:p>
          <a:p>
            <a:pPr defTabSz="457200" eaLnBrk="1" hangingPunct="1">
              <a:lnSpc>
                <a:spcPct val="90000"/>
              </a:lnSpc>
              <a:tabLst>
                <a:tab pos="457200" algn="l"/>
              </a:tabLst>
              <a:defRPr/>
            </a:pPr>
            <a:r>
              <a:rPr lang="en-US" sz="1200" dirty="0">
                <a:latin typeface="+mn-lt"/>
                <a:cs typeface="Arial" charset="0"/>
              </a:rPr>
              <a:t>			</a:t>
            </a:r>
            <a:r>
              <a:rPr lang="en-US" sz="1200" dirty="0" err="1">
                <a:latin typeface="+mn-lt"/>
                <a:cs typeface="Arial" charset="0"/>
              </a:rPr>
              <a:t>SPWebService</a:t>
            </a:r>
            <a:r>
              <a:rPr lang="en-US" sz="1200" dirty="0">
                <a:latin typeface="+mn-lt"/>
                <a:cs typeface="Arial" charset="0"/>
              </a:rPr>
              <a:t> </a:t>
            </a:r>
            <a:r>
              <a:rPr lang="en-US" sz="1200" dirty="0" err="1">
                <a:latin typeface="+mn-lt"/>
                <a:cs typeface="Arial" charset="0"/>
              </a:rPr>
              <a:t>webSvc</a:t>
            </a:r>
            <a:r>
              <a:rPr lang="en-US" sz="1200" dirty="0">
                <a:latin typeface="+mn-lt"/>
                <a:cs typeface="Arial" charset="0"/>
              </a:rPr>
              <a:t> = (</a:t>
            </a:r>
            <a:r>
              <a:rPr lang="en-US" sz="1200" dirty="0" err="1">
                <a:latin typeface="+mn-lt"/>
                <a:cs typeface="Arial" charset="0"/>
              </a:rPr>
              <a:t>SPWebService</a:t>
            </a:r>
            <a:r>
              <a:rPr lang="en-US" sz="1200" dirty="0">
                <a:latin typeface="+mn-lt"/>
                <a:cs typeface="Arial" charset="0"/>
              </a:rPr>
              <a:t>)svc;</a:t>
            </a:r>
          </a:p>
          <a:p>
            <a:pPr defTabSz="457200" eaLnBrk="1" hangingPunct="1">
              <a:lnSpc>
                <a:spcPct val="90000"/>
              </a:lnSpc>
              <a:tabLst>
                <a:tab pos="457200" algn="l"/>
              </a:tabLst>
              <a:defRPr/>
            </a:pPr>
            <a:r>
              <a:rPr lang="en-US" sz="1200" dirty="0">
                <a:latin typeface="+mn-lt"/>
                <a:cs typeface="Arial" charset="0"/>
              </a:rPr>
              <a:t>			...</a:t>
            </a:r>
          </a:p>
          <a:p>
            <a:pPr defTabSz="457200" eaLnBrk="1" hangingPunct="1">
              <a:lnSpc>
                <a:spcPct val="90000"/>
              </a:lnSpc>
              <a:tabLst>
                <a:tab pos="457200" algn="l"/>
              </a:tabLst>
              <a:defRPr/>
            </a:pPr>
            <a:r>
              <a:rPr lang="en-US" sz="1200" dirty="0">
                <a:latin typeface="+mn-lt"/>
                <a:cs typeface="Arial" charset="0"/>
              </a:rPr>
              <a:t>		}</a:t>
            </a:r>
          </a:p>
          <a:p>
            <a:pPr defTabSz="457200" eaLnBrk="1" hangingPunct="1">
              <a:lnSpc>
                <a:spcPct val="90000"/>
              </a:lnSpc>
              <a:tabLst>
                <a:tab pos="457200" algn="l"/>
              </a:tabLst>
              <a:defRPr/>
            </a:pPr>
            <a:r>
              <a:rPr lang="en-US" sz="1200" dirty="0">
                <a:latin typeface="+mn-lt"/>
                <a:cs typeface="Arial" charset="0"/>
              </a:rPr>
              <a:t>	}</a:t>
            </a:r>
          </a:p>
          <a:p>
            <a:pPr defTabSz="457200" eaLnBrk="1" hangingPunct="1">
              <a:lnSpc>
                <a:spcPct val="90000"/>
              </a:lnSpc>
              <a:tabLst>
                <a:tab pos="457200" algn="l"/>
              </a:tabLst>
              <a:defRPr/>
            </a:pPr>
            <a:r>
              <a:rPr lang="en-US" sz="1200" dirty="0">
                <a:latin typeface="+mn-lt"/>
                <a:cs typeface="Arial" charset="0"/>
              </a:rPr>
              <a:t>...</a:t>
            </a:r>
          </a:p>
          <a:p>
            <a:pPr defTabSz="457200" eaLnBrk="1" hangingPunct="1">
              <a:lnSpc>
                <a:spcPct val="90000"/>
              </a:lnSpc>
              <a:tabLst>
                <a:tab pos="457200" algn="l"/>
              </a:tabLst>
              <a:defRPr/>
            </a:pPr>
            <a:r>
              <a:rPr lang="en-US" sz="1200" dirty="0">
                <a:latin typeface="+mn-lt"/>
                <a:cs typeface="Arial" charset="0"/>
              </a:rPr>
              <a:t>}</a:t>
            </a:r>
          </a:p>
        </p:txBody>
      </p:sp>
      <p:sp>
        <p:nvSpPr>
          <p:cNvPr id="4" name="Slide Number Placeholder 5">
            <a:extLst>
              <a:ext uri="{FF2B5EF4-FFF2-40B4-BE49-F238E27FC236}">
                <a16:creationId xmlns:a16="http://schemas.microsoft.com/office/drawing/2014/main" id="{A78A023E-E6F3-DC0F-FA95-2957BBD277E9}"/>
              </a:ext>
            </a:extLst>
          </p:cNvPr>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pPr algn="ctr" eaLnBrk="1" hangingPunct="1"/>
            <a:fld id="{56EC72A6-6F18-BE4A-9F9B-5B8EF09BE64A}" type="slidenum">
              <a:rPr lang="en-IN" altLang="en-US" sz="1200">
                <a:solidFill>
                  <a:schemeClr val="bg1"/>
                </a:solidFill>
                <a:latin typeface="Tahoma" panose="020B0604030504040204" pitchFamily="34" charset="0"/>
                <a:cs typeface="Tahoma" panose="020B0604030504040204" pitchFamily="34" charset="0"/>
              </a:rPr>
              <a:pPr algn="ctr" eaLnBrk="1" hangingPunct="1"/>
              <a:t>‹#›</a:t>
            </a:fld>
            <a:endParaRPr lang="en-IN" altLang="en-US" sz="1200">
              <a:solidFill>
                <a:schemeClr val="bg1"/>
              </a:solidFill>
              <a:latin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183600" y="900000"/>
            <a:ext cx="8970400" cy="5265056"/>
          </a:xfrm>
        </p:spPr>
        <p:txBody>
          <a:bodyPr/>
          <a:lstStyle>
            <a:lvl1pPr>
              <a:defRPr sz="1800"/>
            </a:lvl1pPr>
            <a:lvl2pPr>
              <a:defRPr sz="1600"/>
            </a:lvl2pPr>
            <a:lvl3pPr>
              <a:buFont typeface="Courier New" pitchFamily="49" charset="0"/>
              <a:buChar char="o"/>
              <a:defRPr sz="1400"/>
            </a:lvl3pPr>
            <a:lvl4pPr marL="1371600" indent="0">
              <a:buNone/>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1"/>
          <p:cNvSpPr>
            <a:spLocks noGrp="1"/>
          </p:cNvSpPr>
          <p:nvPr>
            <p:ph type="title"/>
          </p:nvPr>
        </p:nvSpPr>
        <p:spPr>
          <a:xfrm>
            <a:off x="183600" y="133200"/>
            <a:ext cx="8820000" cy="554400"/>
          </a:xfrm>
          <a:effectLst/>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4255528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ed Text and Picture">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A5CC0929-3E0C-56D9-2443-BAC5E5805095}"/>
              </a:ext>
            </a:extLst>
          </p:cNvPr>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pPr algn="ctr" eaLnBrk="1" hangingPunct="1"/>
            <a:fld id="{05C48907-8C21-1F47-9956-3CD6D5E2A51A}" type="slidenum">
              <a:rPr lang="en-IN" altLang="en-US" sz="1200">
                <a:solidFill>
                  <a:schemeClr val="bg1"/>
                </a:solidFill>
                <a:latin typeface="Tahoma" panose="020B0604030504040204" pitchFamily="34" charset="0"/>
                <a:cs typeface="Tahoma" panose="020B0604030504040204" pitchFamily="34" charset="0"/>
              </a:rPr>
              <a:pPr algn="ctr" eaLnBrk="1" hangingPunct="1"/>
              <a:t>‹#›</a:t>
            </a:fld>
            <a:endParaRPr lang="en-IN" altLang="en-US" sz="1200">
              <a:solidFill>
                <a:schemeClr val="bg1"/>
              </a:solidFill>
              <a:latin typeface="Tahoma" panose="020B0604030504040204" pitchFamily="34" charset="0"/>
              <a:cs typeface="Tahoma" panose="020B0604030504040204" pitchFamily="34" charset="0"/>
            </a:endParaRPr>
          </a:p>
        </p:txBody>
      </p:sp>
      <p:sp>
        <p:nvSpPr>
          <p:cNvPr id="2" name="Title 1"/>
          <p:cNvSpPr>
            <a:spLocks noGrp="1"/>
          </p:cNvSpPr>
          <p:nvPr>
            <p:ph type="title"/>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
        <p:nvSpPr>
          <p:cNvPr id="3" name="Content Placeholder 2"/>
          <p:cNvSpPr>
            <a:spLocks noGrp="1"/>
          </p:cNvSpPr>
          <p:nvPr>
            <p:ph idx="1"/>
          </p:nvPr>
        </p:nvSpPr>
        <p:spPr>
          <a:xfrm>
            <a:off x="183600" y="900000"/>
            <a:ext cx="8820000" cy="5265056"/>
          </a:xfrm>
        </p:spPr>
        <p:txBody>
          <a:bodyPr/>
          <a:lstStyle>
            <a:lvl1pPr>
              <a:defRPr sz="1800"/>
            </a:lvl1pPr>
            <a:lvl2pPr>
              <a:defRPr sz="1600"/>
            </a:lvl2pPr>
            <a:lvl3pPr>
              <a:defRPr sz="14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p:cNvSpPr>
            <a:spLocks noGrp="1"/>
          </p:cNvSpPr>
          <p:nvPr>
            <p:ph type="pic" sz="quarter" idx="10"/>
          </p:nvPr>
        </p:nvSpPr>
        <p:spPr>
          <a:xfrm>
            <a:off x="477670" y="2565400"/>
            <a:ext cx="8475521" cy="3357563"/>
          </a:xfrm>
        </p:spPr>
        <p:txBody>
          <a:bodyPr/>
          <a:lstStyle/>
          <a:p>
            <a:pPr lvl="0"/>
            <a:r>
              <a:rPr lang="en-US" noProof="0"/>
              <a:t>Click icon to add picture</a:t>
            </a:r>
            <a:endParaRPr lang="en-IN" noProof="0" dirty="0"/>
          </a:p>
        </p:txBody>
      </p:sp>
    </p:spTree>
    <p:extLst>
      <p:ext uri="{BB962C8B-B14F-4D97-AF65-F5344CB8AC3E}">
        <p14:creationId xmlns:p14="http://schemas.microsoft.com/office/powerpoint/2010/main" val="3443156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lleted Text and Picture 2">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E6DAF269-E9BF-4260-58E4-25CACAA28FAA}"/>
              </a:ext>
            </a:extLst>
          </p:cNvPr>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panose="020B0604030504040204" pitchFamily="34" charset="0"/>
                <a:cs typeface="Arial" panose="020B0604020202020204" pitchFamily="34" charset="0"/>
              </a:defRPr>
            </a:lvl1pPr>
            <a:lvl2pPr marL="742950" indent="-285750">
              <a:defRPr>
                <a:solidFill>
                  <a:schemeClr val="tx1"/>
                </a:solidFill>
                <a:latin typeface="Verdana" panose="020B0604030504040204" pitchFamily="34" charset="0"/>
                <a:cs typeface="Arial" panose="020B0604020202020204" pitchFamily="34" charset="0"/>
              </a:defRPr>
            </a:lvl2pPr>
            <a:lvl3pPr marL="1143000" indent="-228600">
              <a:defRPr>
                <a:solidFill>
                  <a:schemeClr val="tx1"/>
                </a:solidFill>
                <a:latin typeface="Verdana" panose="020B0604030504040204" pitchFamily="34" charset="0"/>
                <a:cs typeface="Arial" panose="020B0604020202020204" pitchFamily="34" charset="0"/>
              </a:defRPr>
            </a:lvl3pPr>
            <a:lvl4pPr marL="1600200" indent="-228600">
              <a:defRPr>
                <a:solidFill>
                  <a:schemeClr val="tx1"/>
                </a:solidFill>
                <a:latin typeface="Verdana" panose="020B0604030504040204" pitchFamily="34" charset="0"/>
                <a:cs typeface="Arial" panose="020B0604020202020204" pitchFamily="34" charset="0"/>
              </a:defRPr>
            </a:lvl4pPr>
            <a:lvl5pPr marL="2057400" indent="-228600">
              <a:defRPr>
                <a:solidFill>
                  <a:schemeClr val="tx1"/>
                </a:solidFill>
                <a:latin typeface="Verdana" panose="020B060403050404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cs typeface="Arial" panose="020B0604020202020204" pitchFamily="34" charset="0"/>
              </a:defRPr>
            </a:lvl9pPr>
          </a:lstStyle>
          <a:p>
            <a:pPr algn="ctr" eaLnBrk="1" hangingPunct="1"/>
            <a:fld id="{237593DC-3494-0A44-A66E-2660682E472B}" type="slidenum">
              <a:rPr lang="en-IN" altLang="en-US" sz="1200">
                <a:solidFill>
                  <a:schemeClr val="bg1"/>
                </a:solidFill>
                <a:latin typeface="Tahoma" panose="020B0604030504040204" pitchFamily="34" charset="0"/>
                <a:cs typeface="Tahoma" panose="020B0604030504040204" pitchFamily="34" charset="0"/>
              </a:rPr>
              <a:pPr algn="ctr" eaLnBrk="1" hangingPunct="1"/>
              <a:t>‹#›</a:t>
            </a:fld>
            <a:endParaRPr lang="en-IN" altLang="en-US" sz="1200">
              <a:solidFill>
                <a:schemeClr val="bg1"/>
              </a:solidFill>
              <a:latin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183600" y="900000"/>
            <a:ext cx="4140000" cy="5265056"/>
          </a:xfrm>
        </p:spPr>
        <p:txBody>
          <a:bodyPr/>
          <a:lstStyle>
            <a:lvl1pPr>
              <a:defRPr sz="1800"/>
            </a:lvl1pPr>
            <a:lvl2pPr>
              <a:defRPr sz="1600"/>
            </a:lvl2pPr>
            <a:lvl3pPr>
              <a:buFont typeface="Courier New" pitchFamily="49" charset="0"/>
              <a:buChar char="o"/>
              <a:defRPr sz="14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4"/>
          <p:cNvSpPr>
            <a:spLocks noGrp="1"/>
          </p:cNvSpPr>
          <p:nvPr>
            <p:ph type="pic" sz="quarter" idx="10"/>
          </p:nvPr>
        </p:nvSpPr>
        <p:spPr>
          <a:xfrm>
            <a:off x="4686176" y="900000"/>
            <a:ext cx="4140000" cy="5281612"/>
          </a:xfrm>
        </p:spPr>
        <p:txBody>
          <a:bodyPr/>
          <a:lstStyle/>
          <a:p>
            <a:pPr lvl="0"/>
            <a:r>
              <a:rPr lang="en-US" noProof="0"/>
              <a:t>Click icon to add picture</a:t>
            </a:r>
            <a:endParaRPr lang="en-IN" noProof="0"/>
          </a:p>
        </p:txBody>
      </p:sp>
      <p:sp>
        <p:nvSpPr>
          <p:cNvPr id="6" name="Title 1"/>
          <p:cNvSpPr>
            <a:spLocks noGrp="1"/>
          </p:cNvSpPr>
          <p:nvPr>
            <p:ph type="title"/>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2528318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1026" name="Picture 10">
            <a:extLst>
              <a:ext uri="{FF2B5EF4-FFF2-40B4-BE49-F238E27FC236}">
                <a16:creationId xmlns:a16="http://schemas.microsoft.com/office/drawing/2014/main" id="{8BE4CC15-6010-3DEF-1B1F-3599E843EBC6}"/>
              </a:ext>
            </a:extLst>
          </p:cNvPr>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itle Placeholder 1">
            <a:extLst>
              <a:ext uri="{FF2B5EF4-FFF2-40B4-BE49-F238E27FC236}">
                <a16:creationId xmlns:a16="http://schemas.microsoft.com/office/drawing/2014/main" id="{E02D14B9-826D-5685-65D1-C34EEF749D42}"/>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8" name="Text Placeholder 2">
            <a:extLst>
              <a:ext uri="{FF2B5EF4-FFF2-40B4-BE49-F238E27FC236}">
                <a16:creationId xmlns:a16="http://schemas.microsoft.com/office/drawing/2014/main" id="{0B6C0D8E-E10E-4D3B-075C-74931903D141}"/>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Tree>
  </p:cSld>
  <p:clrMap bg1="lt1" tx1="dk1" bg2="lt2" tx2="dk2" accent1="accent1" accent2="accent2" accent3="accent3" accent4="accent4" accent5="accent5" accent6="accent6" hlink="hlink" folHlink="folHlink"/>
  <p:sldLayoutIdLst>
    <p:sldLayoutId id="2147484404" r:id="rId1"/>
    <p:sldLayoutId id="2147484405" r:id="rId2"/>
    <p:sldLayoutId id="2147484406" r:id="rId3"/>
    <p:sldLayoutId id="2147484407" r:id="rId4"/>
    <p:sldLayoutId id="2147484408" r:id="rId5"/>
    <p:sldLayoutId id="2147484409" r:id="rId6"/>
    <p:sldLayoutId id="2147484410" r:id="rId7"/>
    <p:sldLayoutId id="2147484411" r:id="rId8"/>
    <p:sldLayoutId id="2147484412" r:id="rId9"/>
    <p:sldLayoutId id="2147484413" r:id="rId10"/>
    <p:sldLayoutId id="2147484414" r:id="rId11"/>
    <p:sldLayoutId id="2147484415" r:id="rId12"/>
    <p:sldLayoutId id="2147484416" r:id="rId13"/>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hyperlink" Target="https://microservices.io/patterns/service-registry.html" TargetMode="External"/><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5.tiff"/></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3" Type="http://schemas.openxmlformats.org/officeDocument/2006/relationships/hyperlink" Target="https://microservices.io/patterns/service-registry.html" TargetMode="External"/><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hyperlink" Target="mailto:shalini06mittal@gmail.com"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err="1">
                <a:latin typeface="Times New Roman" panose="02020603050405020304" pitchFamily="18" charset="0"/>
              </a:rPr>
              <a:t>MicroServices</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
        <p:nvSpPr>
          <p:cNvPr id="16387" name="Rectangle 6">
            <a:extLst>
              <a:ext uri="{FF2B5EF4-FFF2-40B4-BE49-F238E27FC236}">
                <a16:creationId xmlns:a16="http://schemas.microsoft.com/office/drawing/2014/main" id="{CA9AD864-ACB8-A8C6-0B6D-640D80B02728}"/>
              </a:ext>
            </a:extLst>
          </p:cNvPr>
          <p:cNvSpPr txBox="1">
            <a:spLocks noChangeArrowheads="1"/>
          </p:cNvSpPr>
          <p:nvPr/>
        </p:nvSpPr>
        <p:spPr bwMode="auto">
          <a:xfrm>
            <a:off x="5638800" y="5065713"/>
            <a:ext cx="3260725" cy="1030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2800" b="1">
                <a:latin typeface="Times New Roman" panose="02020603050405020304" pitchFamily="18" charset="0"/>
              </a:rPr>
              <a:t>Shalini Mittal</a:t>
            </a:r>
          </a:p>
          <a:p>
            <a:pPr algn="ctr" eaLnBrk="1" hangingPunct="1">
              <a:spcBef>
                <a:spcPct val="0"/>
              </a:spcBef>
              <a:buFontTx/>
              <a:buNone/>
            </a:pPr>
            <a:r>
              <a:rPr lang="en-US" altLang="en-US" sz="2800" b="1">
                <a:latin typeface="Times New Roman" panose="02020603050405020304" pitchFamily="18" charset="0"/>
              </a:rPr>
              <a:t>Corporate Trainer</a:t>
            </a:r>
            <a:endParaRPr lang="en-IN" altLang="en-US" sz="2800" b="1">
              <a:latin typeface="Times New Roman" panose="02020603050405020304" pitchFamily="18" charset="0"/>
            </a:endParaRPr>
          </a:p>
        </p:txBody>
      </p:sp>
    </p:spTree>
  </p:cSld>
  <p:clrMapOvr>
    <a:masterClrMapping/>
  </p:clrMapOvr>
  <p:transition spd="slow">
    <p:circl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a:t>Decomposition</a:t>
            </a:r>
          </a:p>
        </p:txBody>
      </p:sp>
      <p:pic>
        <p:nvPicPr>
          <p:cNvPr id="1026" name="Picture 2" descr="https://microservices.io/i/Microservice_Architectur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720" y="838199"/>
            <a:ext cx="8410080" cy="577315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2819400" y="4724400"/>
            <a:ext cx="838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ysClr val="windowText" lastClr="000000"/>
                </a:solidFill>
              </a:rPr>
              <a:t>UI</a:t>
            </a:r>
          </a:p>
        </p:txBody>
      </p:sp>
      <p:sp>
        <p:nvSpPr>
          <p:cNvPr id="5" name="Rectangle 4"/>
          <p:cNvSpPr/>
          <p:nvPr/>
        </p:nvSpPr>
        <p:spPr>
          <a:xfrm>
            <a:off x="5257800" y="1676400"/>
            <a:ext cx="9906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ysClr val="windowText" lastClr="000000"/>
                </a:solidFill>
              </a:rPr>
              <a:t>Policy Service</a:t>
            </a:r>
          </a:p>
        </p:txBody>
      </p:sp>
      <p:sp>
        <p:nvSpPr>
          <p:cNvPr id="6" name="Rectangle 5"/>
          <p:cNvSpPr/>
          <p:nvPr/>
        </p:nvSpPr>
        <p:spPr>
          <a:xfrm>
            <a:off x="5334000" y="3639205"/>
            <a:ext cx="838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ysClr val="windowText" lastClr="000000"/>
                </a:solidFill>
              </a:rPr>
              <a:t>Claim Service</a:t>
            </a:r>
          </a:p>
        </p:txBody>
      </p:sp>
      <p:sp>
        <p:nvSpPr>
          <p:cNvPr id="7" name="Rectangle 6"/>
          <p:cNvSpPr/>
          <p:nvPr/>
        </p:nvSpPr>
        <p:spPr>
          <a:xfrm>
            <a:off x="5257800" y="5791200"/>
            <a:ext cx="9906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ysClr val="windowText" lastClr="000000"/>
                </a:solidFill>
              </a:rPr>
              <a:t>Support Service</a:t>
            </a:r>
          </a:p>
        </p:txBody>
      </p:sp>
      <p:sp>
        <p:nvSpPr>
          <p:cNvPr id="8" name="Rectangle 7"/>
          <p:cNvSpPr/>
          <p:nvPr/>
        </p:nvSpPr>
        <p:spPr>
          <a:xfrm>
            <a:off x="7543800" y="1485900"/>
            <a:ext cx="838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Policy DB</a:t>
            </a:r>
          </a:p>
        </p:txBody>
      </p:sp>
      <p:sp>
        <p:nvSpPr>
          <p:cNvPr id="9" name="Rectangle 8"/>
          <p:cNvSpPr/>
          <p:nvPr/>
        </p:nvSpPr>
        <p:spPr>
          <a:xfrm>
            <a:off x="7526311" y="3386871"/>
            <a:ext cx="838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Claim DB</a:t>
            </a:r>
          </a:p>
        </p:txBody>
      </p:sp>
      <p:sp>
        <p:nvSpPr>
          <p:cNvPr id="10" name="Rectangle 9"/>
          <p:cNvSpPr/>
          <p:nvPr/>
        </p:nvSpPr>
        <p:spPr>
          <a:xfrm>
            <a:off x="7391400" y="5600700"/>
            <a:ext cx="1143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Customer DB</a:t>
            </a:r>
            <a:endParaRPr lang="en-US" dirty="0">
              <a:solidFill>
                <a:sysClr val="windowText" lastClr="000000"/>
              </a:solidFill>
            </a:endParaRPr>
          </a:p>
        </p:txBody>
      </p:sp>
    </p:spTree>
    <p:extLst>
      <p:ext uri="{BB962C8B-B14F-4D97-AF65-F5344CB8AC3E}">
        <p14:creationId xmlns:p14="http://schemas.microsoft.com/office/powerpoint/2010/main" val="1132181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561D7-04DB-1D90-D547-2BBBE457CCEF}"/>
              </a:ext>
            </a:extLst>
          </p:cNvPr>
          <p:cNvSpPr>
            <a:spLocks noGrp="1"/>
          </p:cNvSpPr>
          <p:nvPr>
            <p:ph type="title"/>
          </p:nvPr>
        </p:nvSpPr>
        <p:spPr>
          <a:xfrm>
            <a:off x="184150" y="133350"/>
            <a:ext cx="8820150" cy="554038"/>
          </a:xfrm>
        </p:spPr>
        <p:txBody>
          <a:bodyPr/>
          <a:lstStyle/>
          <a:p>
            <a:pPr>
              <a:defRPr/>
            </a:pPr>
            <a:r>
              <a:rPr lang="en-US" dirty="0">
                <a:effectLst/>
              </a:rPr>
              <a:t>Decompose by Business Capability</a:t>
            </a:r>
            <a:endParaRPr lang="en-US" dirty="0"/>
          </a:p>
        </p:txBody>
      </p:sp>
      <p:sp>
        <p:nvSpPr>
          <p:cNvPr id="33794" name="Content Placeholder 2">
            <a:extLst>
              <a:ext uri="{FF2B5EF4-FFF2-40B4-BE49-F238E27FC236}">
                <a16:creationId xmlns:a16="http://schemas.microsoft.com/office/drawing/2014/main" id="{C5C4B883-5031-D2A8-2809-75C835ECF67B}"/>
              </a:ext>
            </a:extLst>
          </p:cNvPr>
          <p:cNvSpPr>
            <a:spLocks noGrp="1"/>
          </p:cNvSpPr>
          <p:nvPr>
            <p:ph idx="1"/>
          </p:nvPr>
        </p:nvSpPr>
        <p:spPr>
          <a:xfrm>
            <a:off x="273050" y="914400"/>
            <a:ext cx="8731250" cy="6172200"/>
          </a:xfrm>
        </p:spPr>
        <p:txBody>
          <a:bodyPr/>
          <a:lstStyle/>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A service must be small enough to be developed by a small team and to be easily tested. </a:t>
            </a:r>
          </a:p>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Apply the SRP to service design as well and design services that are cohesive and implement a small set of strongly related functions.</a:t>
            </a:r>
          </a:p>
          <a:p>
            <a:pPr marL="342900" indent="-342900">
              <a:buFont typeface="Arial" panose="020B0604020202020204" pitchFamily="34" charset="0"/>
              <a:buChar char="•"/>
            </a:pPr>
            <a:r>
              <a:rPr lang="en-US" altLang="en-US" sz="2000" dirty="0">
                <a:latin typeface="Calibri" panose="020F0502020204030204" pitchFamily="34" charset="0"/>
                <a:cs typeface="Calibri" panose="020F0502020204030204" pitchFamily="34" charset="0"/>
              </a:rPr>
              <a:t>The application also be decomposed in a way so that most new and changed requirements only affect a single service. </a:t>
            </a:r>
          </a:p>
          <a:p>
            <a:pPr marL="342900" indent="-342900">
              <a:buFont typeface="Arial" panose="020B0604020202020204" pitchFamily="34" charset="0"/>
              <a:buChar char="•"/>
            </a:pPr>
            <a:r>
              <a:rPr lang="en-US" altLang="en-US" sz="2000" dirty="0">
                <a:latin typeface="Calibri" panose="020F0502020204030204" pitchFamily="34" charset="0"/>
                <a:cs typeface="Calibri" panose="020F0502020204030204" pitchFamily="34" charset="0"/>
              </a:rPr>
              <a:t>Common Closure Principle (CCP), which states that classes that change for the same reason should be in the same package. </a:t>
            </a:r>
          </a:p>
          <a:p>
            <a:pPr marL="342900" indent="-342900">
              <a:buFont typeface="Arial" panose="020B0604020202020204" pitchFamily="34" charset="0"/>
              <a:buChar char="•"/>
            </a:pPr>
            <a:r>
              <a:rPr lang="en-US" altLang="en-US" sz="2000" dirty="0">
                <a:latin typeface="Calibri" panose="020F0502020204030204" pitchFamily="34" charset="0"/>
                <a:cs typeface="Calibri" panose="020F0502020204030204" pitchFamily="34" charset="0"/>
              </a:rPr>
              <a:t>A business capability is a concept from business architecture modeling. It is something that a business does in order to generate value.</a:t>
            </a:r>
          </a:p>
          <a:p>
            <a:pPr marL="1085850" lvl="1" indent="-342900">
              <a:buFont typeface="Arial" panose="020B0604020202020204" pitchFamily="34" charset="0"/>
              <a:buChar char="•"/>
            </a:pPr>
            <a:r>
              <a:rPr lang="en-US" altLang="en-US" sz="2000" dirty="0">
                <a:latin typeface="Calibri" panose="020F0502020204030204" pitchFamily="34" charset="0"/>
                <a:cs typeface="Calibri" panose="020F0502020204030204" pitchFamily="34" charset="0"/>
              </a:rPr>
              <a:t>Stable architecture since the business capabilities are relatively stable</a:t>
            </a:r>
          </a:p>
          <a:p>
            <a:pPr marL="1085850" lvl="1" indent="-342900">
              <a:buFont typeface="Arial" panose="020B0604020202020204" pitchFamily="34" charset="0"/>
              <a:buChar char="•"/>
            </a:pPr>
            <a:r>
              <a:rPr lang="en-US" altLang="en-US" sz="2000" dirty="0">
                <a:latin typeface="Calibri" panose="020F0502020204030204" pitchFamily="34" charset="0"/>
                <a:cs typeface="Calibri" panose="020F0502020204030204" pitchFamily="34" charset="0"/>
              </a:rPr>
              <a:t>Development teams are cross-functional, autonomous, and organized around delivering business value rather than technical features</a:t>
            </a:r>
          </a:p>
          <a:p>
            <a:pPr marL="1085850" lvl="1" indent="-342900">
              <a:buFont typeface="Arial" panose="020B0604020202020204" pitchFamily="34" charset="0"/>
              <a:buChar char="•"/>
            </a:pPr>
            <a:r>
              <a:rPr lang="en-US" altLang="en-US" sz="2000" dirty="0">
                <a:latin typeface="Calibri" panose="020F0502020204030204" pitchFamily="34" charset="0"/>
                <a:cs typeface="Calibri" panose="020F0502020204030204" pitchFamily="34" charset="0"/>
              </a:rPr>
              <a:t>Services are cohesive and loosely coupled</a:t>
            </a:r>
          </a:p>
          <a:p>
            <a:pPr marL="342900" indent="-342900">
              <a:buFont typeface="Arial" panose="020B0604020202020204" pitchFamily="34" charset="0"/>
              <a:buChar char="•"/>
            </a:pPr>
            <a:r>
              <a:rPr lang="en-US" altLang="en-US" sz="2000" dirty="0">
                <a:latin typeface="Calibri" panose="020F0502020204030204" pitchFamily="34" charset="0"/>
                <a:cs typeface="Calibri" panose="020F0502020204030204" pitchFamily="34" charset="0"/>
              </a:rPr>
              <a:t>One of the best way of design microservices is using the DDD-Bounded Context pattern</a:t>
            </a:r>
          </a:p>
          <a:p>
            <a:pPr marL="342900" indent="-342900">
              <a:buFont typeface="Arial" panose="020B0604020202020204" pitchFamily="34" charset="0"/>
              <a:buChar char="•"/>
            </a:pPr>
            <a:endParaRPr lang="en-US" altLang="en-US"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alt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13346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561D7-04DB-1D90-D547-2BBBE457CCEF}"/>
              </a:ext>
            </a:extLst>
          </p:cNvPr>
          <p:cNvSpPr>
            <a:spLocks noGrp="1"/>
          </p:cNvSpPr>
          <p:nvPr>
            <p:ph type="title"/>
          </p:nvPr>
        </p:nvSpPr>
        <p:spPr>
          <a:xfrm>
            <a:off x="184150" y="133350"/>
            <a:ext cx="8820150" cy="554038"/>
          </a:xfrm>
        </p:spPr>
        <p:txBody>
          <a:bodyPr/>
          <a:lstStyle/>
          <a:p>
            <a:pPr>
              <a:defRPr/>
            </a:pPr>
            <a:r>
              <a:rPr lang="en-US" dirty="0">
                <a:effectLst/>
              </a:rPr>
              <a:t>DDD – Bounded Context</a:t>
            </a:r>
            <a:endParaRPr lang="en-US" dirty="0"/>
          </a:p>
        </p:txBody>
      </p:sp>
      <p:sp>
        <p:nvSpPr>
          <p:cNvPr id="33794" name="Content Placeholder 2">
            <a:extLst>
              <a:ext uri="{FF2B5EF4-FFF2-40B4-BE49-F238E27FC236}">
                <a16:creationId xmlns:a16="http://schemas.microsoft.com/office/drawing/2014/main" id="{C5C4B883-5031-D2A8-2809-75C835ECF67B}"/>
              </a:ext>
            </a:extLst>
          </p:cNvPr>
          <p:cNvSpPr>
            <a:spLocks noGrp="1"/>
          </p:cNvSpPr>
          <p:nvPr>
            <p:ph idx="1"/>
          </p:nvPr>
        </p:nvSpPr>
        <p:spPr>
          <a:xfrm>
            <a:off x="273050" y="914400"/>
            <a:ext cx="8731250" cy="5562600"/>
          </a:xfrm>
        </p:spPr>
        <p:txBody>
          <a:bodyPr/>
          <a:lstStyle/>
          <a:p>
            <a:pPr marL="342900" indent="-342900">
              <a:buFont typeface="Arial" panose="020B0604020202020204" pitchFamily="34" charset="0"/>
              <a:buChar char="•"/>
            </a:pPr>
            <a:r>
              <a:rPr lang="en-IN" sz="2000" i="0" dirty="0">
                <a:solidFill>
                  <a:srgbClr val="292929"/>
                </a:solidFill>
                <a:effectLst/>
                <a:latin typeface="Calibri" panose="020F0502020204030204" pitchFamily="34" charset="0"/>
                <a:cs typeface="Calibri" panose="020F0502020204030204" pitchFamily="34" charset="0"/>
              </a:rPr>
              <a:t>DDD is increase collaboration between large technology teams by creating a common language on changing business rules.</a:t>
            </a:r>
          </a:p>
          <a:p>
            <a:pPr marL="342900" indent="-342900">
              <a:buFont typeface="Arial" panose="020B0604020202020204" pitchFamily="34" charset="0"/>
              <a:buChar char="•"/>
            </a:pPr>
            <a:r>
              <a:rPr lang="en-IN" sz="2000" i="0" dirty="0">
                <a:solidFill>
                  <a:srgbClr val="292929"/>
                </a:solidFill>
                <a:effectLst/>
                <a:latin typeface="Calibri" panose="020F0502020204030204" pitchFamily="34" charset="0"/>
                <a:cs typeface="Calibri" panose="020F0502020204030204" pitchFamily="34" charset="0"/>
              </a:rPr>
              <a:t>DDD domain defines an approach that has its own common language and divides boundaries into specific, independent components.</a:t>
            </a:r>
          </a:p>
          <a:p>
            <a:pPr marL="342900" indent="-342900">
              <a:buFont typeface="Arial" panose="020B0604020202020204" pitchFamily="34" charset="0"/>
              <a:buChar char="•"/>
            </a:pPr>
            <a:r>
              <a:rPr lang="en-IN" sz="2000" dirty="0">
                <a:solidFill>
                  <a:srgbClr val="292929"/>
                </a:solidFill>
                <a:latin typeface="Calibri" panose="020F0502020204030204" pitchFamily="34" charset="0"/>
                <a:cs typeface="Calibri" panose="020F0502020204030204" pitchFamily="34" charset="0"/>
              </a:rPr>
              <a:t>I</a:t>
            </a:r>
            <a:r>
              <a:rPr lang="en-IN" sz="2000" i="0" dirty="0">
                <a:solidFill>
                  <a:srgbClr val="292929"/>
                </a:solidFill>
                <a:effectLst/>
                <a:latin typeface="Calibri" panose="020F0502020204030204" pitchFamily="34" charset="0"/>
                <a:cs typeface="Calibri" panose="020F0502020204030204" pitchFamily="34" charset="0"/>
              </a:rPr>
              <a:t>ndependent units are called Bounded Context.</a:t>
            </a:r>
          </a:p>
          <a:p>
            <a:pPr marL="342900" indent="-342900">
              <a:buFont typeface="Arial" panose="020B0604020202020204" pitchFamily="34" charset="0"/>
              <a:buChar char="•"/>
            </a:pPr>
            <a:r>
              <a:rPr lang="en-IN" sz="2000" i="0" dirty="0">
                <a:solidFill>
                  <a:srgbClr val="292929"/>
                </a:solidFill>
                <a:effectLst/>
                <a:latin typeface="Calibri" panose="020F0502020204030204" pitchFamily="34" charset="0"/>
                <a:cs typeface="Calibri" panose="020F0502020204030204" pitchFamily="34" charset="0"/>
              </a:rPr>
              <a:t>Bounded Context is the grouping of closely related scopes that we can say logical boundaries. </a:t>
            </a:r>
          </a:p>
          <a:p>
            <a:pPr marL="342900" indent="-342900">
              <a:buFont typeface="Arial" panose="020B0604020202020204" pitchFamily="34" charset="0"/>
              <a:buChar char="•"/>
            </a:pPr>
            <a:r>
              <a:rPr lang="en-IN" sz="2000" i="0" dirty="0">
                <a:solidFill>
                  <a:srgbClr val="292929"/>
                </a:solidFill>
                <a:effectLst/>
                <a:latin typeface="Calibri" panose="020F0502020204030204" pitchFamily="34" charset="0"/>
                <a:cs typeface="Calibri" panose="020F0502020204030204" pitchFamily="34" charset="0"/>
              </a:rPr>
              <a:t>So that logical boundaries can have common business rules and expressing the responsibility limits through a cluster. They are self-consistent and as independent as possible.</a:t>
            </a:r>
          </a:p>
          <a:p>
            <a:pPr marL="342900" indent="-342900">
              <a:buFont typeface="Arial" panose="020B0604020202020204" pitchFamily="34" charset="0"/>
              <a:buChar char="•"/>
            </a:pPr>
            <a:endParaRPr lang="en-IN" sz="2000" i="0" dirty="0">
              <a:solidFill>
                <a:srgbClr val="292929"/>
              </a:solidFill>
              <a:effectLst/>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alt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267468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a:t>Pros and Cons</a:t>
            </a:r>
          </a:p>
        </p:txBody>
      </p:sp>
      <p:sp>
        <p:nvSpPr>
          <p:cNvPr id="3" name="Rectangle 2"/>
          <p:cNvSpPr/>
          <p:nvPr/>
        </p:nvSpPr>
        <p:spPr>
          <a:xfrm>
            <a:off x="457200" y="914400"/>
            <a:ext cx="3276600" cy="6858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200" dirty="0"/>
              <a:t>Pros</a:t>
            </a:r>
          </a:p>
        </p:txBody>
      </p:sp>
      <p:sp>
        <p:nvSpPr>
          <p:cNvPr id="5" name="Rectangle 4"/>
          <p:cNvSpPr/>
          <p:nvPr/>
        </p:nvSpPr>
        <p:spPr>
          <a:xfrm>
            <a:off x="5029200" y="914400"/>
            <a:ext cx="3276600" cy="6858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200" dirty="0"/>
              <a:t>Cons</a:t>
            </a:r>
          </a:p>
        </p:txBody>
      </p:sp>
      <p:sp>
        <p:nvSpPr>
          <p:cNvPr id="6" name="Rectangle 5"/>
          <p:cNvSpPr/>
          <p:nvPr/>
        </p:nvSpPr>
        <p:spPr>
          <a:xfrm>
            <a:off x="304800" y="2036164"/>
            <a:ext cx="4267200" cy="4593236"/>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charset="0"/>
              <a:buChar char="•"/>
            </a:pPr>
            <a:r>
              <a:rPr lang="en-US" sz="2200" dirty="0"/>
              <a:t>Enables the continuous delivery and deployment of large, complex applications.</a:t>
            </a:r>
          </a:p>
          <a:p>
            <a:pPr marL="285750" indent="-285750">
              <a:buFont typeface="Arial" charset="0"/>
              <a:buChar char="•"/>
            </a:pPr>
            <a:r>
              <a:rPr lang="en-US" sz="2200" dirty="0"/>
              <a:t>Relatively small</a:t>
            </a:r>
          </a:p>
          <a:p>
            <a:pPr marL="285750" indent="-285750">
              <a:buFont typeface="Arial" charset="0"/>
              <a:buChar char="•"/>
            </a:pPr>
            <a:r>
              <a:rPr lang="en-US" sz="2200" dirty="0"/>
              <a:t>Improved fault isolation </a:t>
            </a:r>
          </a:p>
          <a:p>
            <a:pPr marL="285750" indent="-285750">
              <a:buFont typeface="Arial" charset="0"/>
              <a:buChar char="•"/>
            </a:pPr>
            <a:r>
              <a:rPr lang="en-US" sz="2200" dirty="0"/>
              <a:t>Eliminates long-term commitment to technology stack</a:t>
            </a:r>
          </a:p>
          <a:p>
            <a:pPr marL="285750" indent="-285750">
              <a:buFont typeface="Arial" charset="0"/>
              <a:buChar char="•"/>
            </a:pPr>
            <a:r>
              <a:rPr lang="en-US" sz="2200" dirty="0"/>
              <a:t>Agile teams to create a service</a:t>
            </a:r>
          </a:p>
          <a:p>
            <a:pPr marL="285750" indent="-285750">
              <a:buFont typeface="Arial" charset="0"/>
              <a:buChar char="•"/>
            </a:pPr>
            <a:r>
              <a:rPr lang="en-US" sz="2200" dirty="0"/>
              <a:t>Two-Pizza Rule</a:t>
            </a:r>
          </a:p>
          <a:p>
            <a:pPr marL="285750" indent="-285750">
              <a:buFont typeface="Arial" charset="0"/>
              <a:buChar char="•"/>
            </a:pPr>
            <a:r>
              <a:rPr lang="en-US" sz="2200" dirty="0"/>
              <a:t>Failure </a:t>
            </a:r>
            <a:r>
              <a:rPr lang="en-US" sz="2200" dirty="0" err="1"/>
              <a:t>Resitant</a:t>
            </a:r>
            <a:endParaRPr lang="en-US" sz="2200" dirty="0"/>
          </a:p>
        </p:txBody>
      </p:sp>
      <p:sp>
        <p:nvSpPr>
          <p:cNvPr id="7" name="Rectangle 6"/>
          <p:cNvSpPr/>
          <p:nvPr/>
        </p:nvSpPr>
        <p:spPr>
          <a:xfrm>
            <a:off x="4739390" y="2036164"/>
            <a:ext cx="4176010" cy="45720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charset="0"/>
              <a:buChar char="•"/>
            </a:pPr>
            <a:r>
              <a:rPr lang="en-US" sz="2200" dirty="0"/>
              <a:t>Developers must deal with the additional complexity of creating a distributed system</a:t>
            </a:r>
          </a:p>
          <a:p>
            <a:pPr marL="285750" indent="-285750">
              <a:buFont typeface="Arial" charset="0"/>
              <a:buChar char="•"/>
            </a:pPr>
            <a:r>
              <a:rPr lang="en-US" sz="2200" dirty="0"/>
              <a:t>Deployment complexity</a:t>
            </a:r>
          </a:p>
          <a:p>
            <a:pPr marL="285750" indent="-285750">
              <a:buFont typeface="Arial" charset="0"/>
              <a:buChar char="•"/>
            </a:pPr>
            <a:r>
              <a:rPr lang="en-US" sz="2200" dirty="0"/>
              <a:t>Increased memory consumption</a:t>
            </a:r>
          </a:p>
          <a:p>
            <a:pPr marL="285750" indent="-285750">
              <a:buFont typeface="Arial" charset="0"/>
              <a:buChar char="•"/>
            </a:pPr>
            <a:r>
              <a:rPr lang="en-US" sz="2200" dirty="0"/>
              <a:t>Handling transactions across </a:t>
            </a:r>
            <a:r>
              <a:rPr lang="en-US" sz="2200" dirty="0" err="1"/>
              <a:t>microservices</a:t>
            </a:r>
            <a:endParaRPr lang="en-US" sz="2200" dirty="0"/>
          </a:p>
          <a:p>
            <a:pPr marL="285750" indent="-285750">
              <a:buFont typeface="Arial" charset="0"/>
              <a:buChar char="•"/>
            </a:pPr>
            <a:r>
              <a:rPr lang="en-US" sz="2200" dirty="0"/>
              <a:t>Expensive remote calls</a:t>
            </a:r>
          </a:p>
          <a:p>
            <a:pPr marL="285750" indent="-285750">
              <a:buFont typeface="Arial" charset="0"/>
              <a:buChar char="•"/>
            </a:pPr>
            <a:r>
              <a:rPr lang="en-US" sz="2200" dirty="0"/>
              <a:t>Testing can be complicated</a:t>
            </a:r>
          </a:p>
          <a:p>
            <a:pPr marL="285750" indent="-285750">
              <a:buFont typeface="Arial" charset="0"/>
              <a:buChar char="•"/>
            </a:pPr>
            <a:r>
              <a:rPr lang="en-US" sz="2200" dirty="0"/>
              <a:t>2PC	- 2 Phase Commit</a:t>
            </a:r>
          </a:p>
          <a:p>
            <a:pPr marL="285750" indent="-285750">
              <a:buFont typeface="Arial" charset="0"/>
              <a:buChar char="•"/>
            </a:pPr>
            <a:endParaRPr lang="en-US" sz="2200" dirty="0"/>
          </a:p>
        </p:txBody>
      </p:sp>
    </p:spTree>
    <p:extLst>
      <p:ext uri="{BB962C8B-B14F-4D97-AF65-F5344CB8AC3E}">
        <p14:creationId xmlns:p14="http://schemas.microsoft.com/office/powerpoint/2010/main" val="681100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a:t>Issues </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When to use the </a:t>
            </a:r>
            <a:r>
              <a:rPr lang="en-US" sz="2200" dirty="0" err="1"/>
              <a:t>microservice</a:t>
            </a:r>
            <a:r>
              <a:rPr lang="en-US" sz="2200" dirty="0"/>
              <a:t> architecture?</a:t>
            </a:r>
          </a:p>
          <a:p>
            <a:pPr marL="285750" indent="-285750">
              <a:buFont typeface="Arial" charset="0"/>
              <a:buChar char="•"/>
            </a:pPr>
            <a:r>
              <a:rPr lang="en-US" sz="2200" dirty="0"/>
              <a:t>How to decompose the application into services?</a:t>
            </a:r>
          </a:p>
          <a:p>
            <a:pPr marL="285750" indent="-285750">
              <a:buFont typeface="Arial" charset="0"/>
              <a:buChar char="•"/>
            </a:pPr>
            <a:r>
              <a:rPr lang="en-US" sz="2200" dirty="0"/>
              <a:t>How to maintain data consistency?</a:t>
            </a:r>
          </a:p>
          <a:p>
            <a:pPr marL="285750" indent="-285750">
              <a:buFont typeface="Arial" charset="0"/>
              <a:buChar char="•"/>
            </a:pPr>
            <a:r>
              <a:rPr lang="en-US" sz="2200" dirty="0"/>
              <a:t>How to implement queries?</a:t>
            </a:r>
          </a:p>
          <a:p>
            <a:pPr marL="285750" indent="-285750">
              <a:buFont typeface="Arial" charset="0"/>
              <a:buChar char="•"/>
            </a:pPr>
            <a:endParaRPr lang="en-US" sz="2200" dirty="0"/>
          </a:p>
          <a:p>
            <a:endParaRPr lang="en-US" sz="2200" dirty="0"/>
          </a:p>
        </p:txBody>
      </p:sp>
    </p:spTree>
    <p:extLst>
      <p:ext uri="{BB962C8B-B14F-4D97-AF65-F5344CB8AC3E}">
        <p14:creationId xmlns:p14="http://schemas.microsoft.com/office/powerpoint/2010/main" val="18695466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a:t>Where to Use?</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000" dirty="0"/>
              <a:t>The code base is (or will be) large. </a:t>
            </a:r>
          </a:p>
          <a:p>
            <a:pPr marL="285750" indent="-285750">
              <a:buFont typeface="Arial" charset="0"/>
              <a:buChar char="•"/>
            </a:pPr>
            <a:r>
              <a:rPr lang="en-US" sz="2000" dirty="0"/>
              <a:t>You have an adequate staff to split into teams devoted to particular services</a:t>
            </a:r>
          </a:p>
          <a:p>
            <a:pPr marL="285750" indent="-285750">
              <a:buFont typeface="Arial" charset="0"/>
              <a:buChar char="•"/>
            </a:pPr>
            <a:r>
              <a:rPr lang="en-US" sz="2000" dirty="0"/>
              <a:t>The operational team is ready and willing to support the many services in the architecture</a:t>
            </a:r>
          </a:p>
          <a:p>
            <a:pPr marL="285750" indent="-285750">
              <a:buFont typeface="Arial" charset="0"/>
              <a:buChar char="•"/>
            </a:pPr>
            <a:r>
              <a:rPr lang="en-US" sz="2000" dirty="0"/>
              <a:t>The underlying business processes are well defined</a:t>
            </a:r>
          </a:p>
          <a:p>
            <a:pPr marL="285750" indent="-285750">
              <a:buFont typeface="Arial" charset="0"/>
              <a:buChar char="•"/>
            </a:pPr>
            <a:endParaRPr lang="en-US" sz="2000" dirty="0"/>
          </a:p>
        </p:txBody>
      </p:sp>
    </p:spTree>
    <p:extLst>
      <p:ext uri="{BB962C8B-B14F-4D97-AF65-F5344CB8AC3E}">
        <p14:creationId xmlns:p14="http://schemas.microsoft.com/office/powerpoint/2010/main" val="754713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Known Uses</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lgn="just">
              <a:buFont typeface="Arial" charset="0"/>
              <a:buChar char="•"/>
            </a:pPr>
            <a:r>
              <a:rPr lang="en-US" sz="2000" dirty="0"/>
              <a:t>Netflix, Amazon and eBay evolved from monolithic to a </a:t>
            </a:r>
            <a:r>
              <a:rPr lang="en-US" sz="2000" dirty="0" err="1"/>
              <a:t>microservice</a:t>
            </a:r>
            <a:r>
              <a:rPr lang="en-US" sz="2000" dirty="0"/>
              <a:t> architecture.</a:t>
            </a:r>
          </a:p>
          <a:p>
            <a:pPr marL="285750" indent="-285750" algn="just">
              <a:buFont typeface="Arial" charset="0"/>
              <a:buChar char="•"/>
            </a:pPr>
            <a:r>
              <a:rPr lang="en-US" sz="2000" dirty="0"/>
              <a:t>Netflix, popular video streaming service has a large scale, service-oriented architecture. They handle over a billion calls per day to their video streaming API from over 800 different kinds of devices. Each API call fans out to an average of six calls to backend services.</a:t>
            </a:r>
          </a:p>
          <a:p>
            <a:pPr marL="285750" indent="-285750" algn="just">
              <a:buFont typeface="Arial" charset="0"/>
              <a:buChar char="•"/>
            </a:pPr>
            <a:r>
              <a:rPr lang="en-US" sz="2000" dirty="0"/>
              <a:t>Amazon.com migrated to a service-oriented architecture consisting of hundreds of backend services. Several applications call these services including the applications that implement the Amazon.com website and the web service API. </a:t>
            </a:r>
          </a:p>
          <a:p>
            <a:pPr marL="285750" indent="-285750" algn="just">
              <a:buFont typeface="Arial" charset="0"/>
              <a:buChar char="•"/>
            </a:pPr>
            <a:r>
              <a:rPr lang="en-US" sz="2000" dirty="0"/>
              <a:t>The Amazon.com website application calls 100-150 services to get the data that used to build a web page.</a:t>
            </a:r>
          </a:p>
          <a:p>
            <a:pPr marL="285750" indent="-285750" algn="just">
              <a:buFont typeface="Arial" charset="0"/>
              <a:buChar char="•"/>
            </a:pPr>
            <a:r>
              <a:rPr lang="en-US" sz="2000" dirty="0"/>
              <a:t>ebay.com evolved from a monolithic to a service-oriented architecture. </a:t>
            </a:r>
          </a:p>
          <a:p>
            <a:pPr marL="285750" indent="-285750" algn="just">
              <a:buFont typeface="Arial" charset="0"/>
              <a:buChar char="•"/>
            </a:pPr>
            <a:r>
              <a:rPr lang="en-US" sz="2000" dirty="0"/>
              <a:t>The application tier consists of multiple independent applications. </a:t>
            </a:r>
          </a:p>
        </p:txBody>
      </p:sp>
    </p:spTree>
    <p:extLst>
      <p:ext uri="{BB962C8B-B14F-4D97-AF65-F5344CB8AC3E}">
        <p14:creationId xmlns:p14="http://schemas.microsoft.com/office/powerpoint/2010/main" val="18607283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13F24-6F5A-624E-5E32-568489668EFA}"/>
              </a:ext>
            </a:extLst>
          </p:cNvPr>
          <p:cNvSpPr>
            <a:spLocks noGrp="1"/>
          </p:cNvSpPr>
          <p:nvPr>
            <p:ph type="title"/>
          </p:nvPr>
        </p:nvSpPr>
        <p:spPr>
          <a:xfrm>
            <a:off x="184150" y="133350"/>
            <a:ext cx="8820150" cy="554038"/>
          </a:xfrm>
        </p:spPr>
        <p:txBody>
          <a:bodyPr/>
          <a:lstStyle/>
          <a:p>
            <a:pPr>
              <a:defRPr/>
            </a:pPr>
            <a:r>
              <a:rPr lang="en-US" dirty="0" err="1"/>
              <a:t>Monilithic</a:t>
            </a:r>
            <a:r>
              <a:rPr lang="en-US" dirty="0"/>
              <a:t> Architecture</a:t>
            </a:r>
          </a:p>
        </p:txBody>
      </p:sp>
      <p:sp>
        <p:nvSpPr>
          <p:cNvPr id="21506" name="TextBox 3">
            <a:extLst>
              <a:ext uri="{FF2B5EF4-FFF2-40B4-BE49-F238E27FC236}">
                <a16:creationId xmlns:a16="http://schemas.microsoft.com/office/drawing/2014/main" id="{7D3DEFCB-6CCC-C866-72D0-97A03398B0AD}"/>
              </a:ext>
            </a:extLst>
          </p:cNvPr>
          <p:cNvSpPr txBox="1">
            <a:spLocks noChangeArrowheads="1"/>
          </p:cNvSpPr>
          <p:nvPr/>
        </p:nvSpPr>
        <p:spPr bwMode="auto">
          <a:xfrm>
            <a:off x="1447800" y="704850"/>
            <a:ext cx="6149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a:latin typeface="Verdana" panose="020B0604030504040204" pitchFamily="34" charset="0"/>
              </a:rPr>
              <a:t>Use Case of an Media Service Provider – Netflix etc</a:t>
            </a:r>
          </a:p>
        </p:txBody>
      </p:sp>
      <p:sp>
        <p:nvSpPr>
          <p:cNvPr id="5" name="Rectangle 4">
            <a:extLst>
              <a:ext uri="{FF2B5EF4-FFF2-40B4-BE49-F238E27FC236}">
                <a16:creationId xmlns:a16="http://schemas.microsoft.com/office/drawing/2014/main" id="{65E2DCDB-5D20-97F3-5E8C-18F1A9732BC9}"/>
              </a:ext>
            </a:extLst>
          </p:cNvPr>
          <p:cNvSpPr/>
          <p:nvPr/>
        </p:nvSpPr>
        <p:spPr>
          <a:xfrm>
            <a:off x="3352800" y="1295400"/>
            <a:ext cx="190500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t>Client Browser</a:t>
            </a:r>
          </a:p>
        </p:txBody>
      </p:sp>
      <p:sp>
        <p:nvSpPr>
          <p:cNvPr id="6" name="Down Arrow 5">
            <a:extLst>
              <a:ext uri="{FF2B5EF4-FFF2-40B4-BE49-F238E27FC236}">
                <a16:creationId xmlns:a16="http://schemas.microsoft.com/office/drawing/2014/main" id="{8216C102-0AB4-D9C0-4AE4-49AE2978FB63}"/>
              </a:ext>
            </a:extLst>
          </p:cNvPr>
          <p:cNvSpPr/>
          <p:nvPr/>
        </p:nvSpPr>
        <p:spPr>
          <a:xfrm>
            <a:off x="4305300" y="2362200"/>
            <a:ext cx="114300" cy="609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endParaRPr lang="en-US" altLang="en-US" sz="1800">
              <a:solidFill>
                <a:srgbClr val="FFFFFF"/>
              </a:solidFill>
              <a:cs typeface="Arial" panose="020B0604020202020204" pitchFamily="34" charset="0"/>
            </a:endParaRPr>
          </a:p>
        </p:txBody>
      </p:sp>
      <p:sp>
        <p:nvSpPr>
          <p:cNvPr id="7" name="Rectangle 6">
            <a:extLst>
              <a:ext uri="{FF2B5EF4-FFF2-40B4-BE49-F238E27FC236}">
                <a16:creationId xmlns:a16="http://schemas.microsoft.com/office/drawing/2014/main" id="{F0F824C0-472E-E021-8AD9-64AFC3B74111}"/>
              </a:ext>
            </a:extLst>
          </p:cNvPr>
          <p:cNvSpPr/>
          <p:nvPr/>
        </p:nvSpPr>
        <p:spPr>
          <a:xfrm>
            <a:off x="304800" y="2971800"/>
            <a:ext cx="7924800" cy="1524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endParaRPr lang="en-US" altLang="en-US" sz="1800">
              <a:solidFill>
                <a:srgbClr val="FFFFFF"/>
              </a:solidFill>
              <a:cs typeface="Arial" panose="020B0604020202020204" pitchFamily="34" charset="0"/>
            </a:endParaRPr>
          </a:p>
        </p:txBody>
      </p:sp>
      <p:sp>
        <p:nvSpPr>
          <p:cNvPr id="21510" name="TextBox 7">
            <a:extLst>
              <a:ext uri="{FF2B5EF4-FFF2-40B4-BE49-F238E27FC236}">
                <a16:creationId xmlns:a16="http://schemas.microsoft.com/office/drawing/2014/main" id="{EA5875ED-1F1B-57F8-0FB9-9D663E159EF1}"/>
              </a:ext>
            </a:extLst>
          </p:cNvPr>
          <p:cNvSpPr txBox="1">
            <a:spLocks noChangeArrowheads="1"/>
          </p:cNvSpPr>
          <p:nvPr/>
        </p:nvSpPr>
        <p:spPr bwMode="auto">
          <a:xfrm>
            <a:off x="457200" y="3359150"/>
            <a:ext cx="12954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a:latin typeface="Verdana" panose="020B0604030504040204" pitchFamily="34" charset="0"/>
              </a:rPr>
              <a:t>Search</a:t>
            </a:r>
          </a:p>
          <a:p>
            <a:pPr>
              <a:spcBef>
                <a:spcPct val="0"/>
              </a:spcBef>
              <a:buFontTx/>
              <a:buNone/>
            </a:pPr>
            <a:r>
              <a:rPr lang="en-US" altLang="en-US" sz="1800">
                <a:latin typeface="Verdana" panose="020B0604030504040204" pitchFamily="34" charset="0"/>
              </a:rPr>
              <a:t>Service</a:t>
            </a:r>
          </a:p>
        </p:txBody>
      </p:sp>
      <p:sp>
        <p:nvSpPr>
          <p:cNvPr id="21511" name="TextBox 9">
            <a:extLst>
              <a:ext uri="{FF2B5EF4-FFF2-40B4-BE49-F238E27FC236}">
                <a16:creationId xmlns:a16="http://schemas.microsoft.com/office/drawing/2014/main" id="{5554DA25-0628-90E7-E188-DD76CE8088DA}"/>
              </a:ext>
            </a:extLst>
          </p:cNvPr>
          <p:cNvSpPr txBox="1">
            <a:spLocks noChangeArrowheads="1"/>
          </p:cNvSpPr>
          <p:nvPr/>
        </p:nvSpPr>
        <p:spPr bwMode="auto">
          <a:xfrm>
            <a:off x="1828800" y="3413125"/>
            <a:ext cx="19050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a:latin typeface="Verdana" panose="020B0604030504040204" pitchFamily="34" charset="0"/>
              </a:rPr>
              <a:t>Recommended</a:t>
            </a:r>
          </a:p>
          <a:p>
            <a:pPr>
              <a:spcBef>
                <a:spcPct val="0"/>
              </a:spcBef>
              <a:buFontTx/>
              <a:buNone/>
            </a:pPr>
            <a:r>
              <a:rPr lang="en-US" altLang="en-US" sz="1800">
                <a:latin typeface="Verdana" panose="020B0604030504040204" pitchFamily="34" charset="0"/>
              </a:rPr>
              <a:t>Service</a:t>
            </a:r>
          </a:p>
        </p:txBody>
      </p:sp>
      <p:sp>
        <p:nvSpPr>
          <p:cNvPr id="21512" name="TextBox 10">
            <a:extLst>
              <a:ext uri="{FF2B5EF4-FFF2-40B4-BE49-F238E27FC236}">
                <a16:creationId xmlns:a16="http://schemas.microsoft.com/office/drawing/2014/main" id="{E68F4089-E69D-C260-B0A3-D7DE72B72E46}"/>
              </a:ext>
            </a:extLst>
          </p:cNvPr>
          <p:cNvSpPr txBox="1">
            <a:spLocks noChangeArrowheads="1"/>
          </p:cNvSpPr>
          <p:nvPr/>
        </p:nvSpPr>
        <p:spPr bwMode="auto">
          <a:xfrm>
            <a:off x="6477000" y="3429000"/>
            <a:ext cx="11652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dirty="0">
                <a:latin typeface="Verdana" panose="020B0604030504040204" pitchFamily="34" charset="0"/>
              </a:rPr>
              <a:t>Content</a:t>
            </a:r>
          </a:p>
          <a:p>
            <a:pPr>
              <a:spcBef>
                <a:spcPct val="0"/>
              </a:spcBef>
              <a:buFontTx/>
              <a:buNone/>
            </a:pPr>
            <a:r>
              <a:rPr lang="en-US" altLang="en-US" sz="1800" dirty="0">
                <a:latin typeface="Verdana" panose="020B0604030504040204" pitchFamily="34" charset="0"/>
              </a:rPr>
              <a:t>Service</a:t>
            </a:r>
          </a:p>
        </p:txBody>
      </p:sp>
      <p:sp>
        <p:nvSpPr>
          <p:cNvPr id="9" name="Rounded Rectangle 8">
            <a:extLst>
              <a:ext uri="{FF2B5EF4-FFF2-40B4-BE49-F238E27FC236}">
                <a16:creationId xmlns:a16="http://schemas.microsoft.com/office/drawing/2014/main" id="{B966AD7D-3EDB-7C1F-295F-B6B35BCF5A86}"/>
              </a:ext>
            </a:extLst>
          </p:cNvPr>
          <p:cNvSpPr/>
          <p:nvPr/>
        </p:nvSpPr>
        <p:spPr>
          <a:xfrm>
            <a:off x="2971800" y="4956175"/>
            <a:ext cx="2667000" cy="533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t>Single Instance</a:t>
            </a:r>
          </a:p>
        </p:txBody>
      </p:sp>
      <p:sp>
        <p:nvSpPr>
          <p:cNvPr id="21514" name="TextBox 12">
            <a:extLst>
              <a:ext uri="{FF2B5EF4-FFF2-40B4-BE49-F238E27FC236}">
                <a16:creationId xmlns:a16="http://schemas.microsoft.com/office/drawing/2014/main" id="{D1439CDB-35FD-18CB-3A31-89E484DF0199}"/>
              </a:ext>
            </a:extLst>
          </p:cNvPr>
          <p:cNvSpPr txBox="1">
            <a:spLocks noChangeArrowheads="1"/>
          </p:cNvSpPr>
          <p:nvPr/>
        </p:nvSpPr>
        <p:spPr bwMode="auto">
          <a:xfrm>
            <a:off x="4343400" y="3392488"/>
            <a:ext cx="19050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a:latin typeface="Verdana" panose="020B0604030504040204" pitchFamily="34" charset="0"/>
              </a:rPr>
              <a:t>Trending</a:t>
            </a:r>
          </a:p>
          <a:p>
            <a:pPr>
              <a:spcBef>
                <a:spcPct val="0"/>
              </a:spcBef>
              <a:buFontTx/>
              <a:buNone/>
            </a:pPr>
            <a:r>
              <a:rPr lang="en-US" altLang="en-US" sz="1800">
                <a:latin typeface="Verdana" panose="020B0604030504040204" pitchFamily="34" charset="0"/>
              </a:rPr>
              <a:t>Service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561D7-04DB-1D90-D547-2BBBE457CCEF}"/>
              </a:ext>
            </a:extLst>
          </p:cNvPr>
          <p:cNvSpPr>
            <a:spLocks noGrp="1"/>
          </p:cNvSpPr>
          <p:nvPr>
            <p:ph type="title"/>
          </p:nvPr>
        </p:nvSpPr>
        <p:spPr>
          <a:xfrm>
            <a:off x="184150" y="133350"/>
            <a:ext cx="8820150" cy="554038"/>
          </a:xfrm>
        </p:spPr>
        <p:txBody>
          <a:bodyPr/>
          <a:lstStyle/>
          <a:p>
            <a:pPr>
              <a:defRPr/>
            </a:pPr>
            <a:r>
              <a:rPr lang="en-US" dirty="0">
                <a:effectLst/>
              </a:rPr>
              <a:t>Example</a:t>
            </a:r>
            <a:endParaRPr lang="en-US" dirty="0"/>
          </a:p>
        </p:txBody>
      </p:sp>
      <p:sp>
        <p:nvSpPr>
          <p:cNvPr id="33794" name="Content Placeholder 2">
            <a:extLst>
              <a:ext uri="{FF2B5EF4-FFF2-40B4-BE49-F238E27FC236}">
                <a16:creationId xmlns:a16="http://schemas.microsoft.com/office/drawing/2014/main" id="{C5C4B883-5031-D2A8-2809-75C835ECF67B}"/>
              </a:ext>
            </a:extLst>
          </p:cNvPr>
          <p:cNvSpPr>
            <a:spLocks noGrp="1"/>
          </p:cNvSpPr>
          <p:nvPr>
            <p:ph idx="1"/>
          </p:nvPr>
        </p:nvSpPr>
        <p:spPr>
          <a:xfrm>
            <a:off x="273050" y="914400"/>
            <a:ext cx="8731250" cy="6172200"/>
          </a:xfrm>
        </p:spPr>
        <p:txBody>
          <a:bodyPr/>
          <a:lstStyle/>
          <a:p>
            <a:pPr marL="342900" indent="-342900">
              <a:buFont typeface="Arial" panose="020B0604020202020204" pitchFamily="34" charset="0"/>
              <a:buChar char="•"/>
            </a:pPr>
            <a:r>
              <a:rPr lang="en-US" altLang="en-US" sz="2000" dirty="0"/>
              <a:t>Riya searches for TV show</a:t>
            </a:r>
          </a:p>
          <a:p>
            <a:pPr marL="342900" indent="-342900">
              <a:buFont typeface="Arial" panose="020B0604020202020204" pitchFamily="34" charset="0"/>
              <a:buChar char="•"/>
            </a:pPr>
            <a:r>
              <a:rPr lang="en-US" altLang="en-US" sz="2000" b="1" dirty="0"/>
              <a:t>Search</a:t>
            </a:r>
            <a:r>
              <a:rPr lang="en-US" altLang="en-US" sz="2000" dirty="0"/>
              <a:t> service communicates with </a:t>
            </a:r>
            <a:r>
              <a:rPr lang="en-US" altLang="en-US" sz="2000" b="1" dirty="0"/>
              <a:t>content catalog</a:t>
            </a:r>
            <a:r>
              <a:rPr lang="en-US" altLang="en-US" sz="2000" dirty="0"/>
              <a:t> service</a:t>
            </a:r>
          </a:p>
          <a:p>
            <a:pPr marL="342900" indent="-342900">
              <a:buFont typeface="Arial" panose="020B0604020202020204" pitchFamily="34" charset="0"/>
              <a:buChar char="•"/>
            </a:pPr>
            <a:r>
              <a:rPr lang="en-US" altLang="en-US" sz="2000" dirty="0"/>
              <a:t>The searched word is looked up in the stored metadata of DB</a:t>
            </a:r>
          </a:p>
          <a:p>
            <a:pPr marL="342900" indent="-342900">
              <a:buFont typeface="Arial" panose="020B0604020202020204" pitchFamily="34" charset="0"/>
              <a:buChar char="•"/>
            </a:pPr>
            <a:r>
              <a:rPr lang="en-US" altLang="en-US" sz="2000" dirty="0"/>
              <a:t>Most </a:t>
            </a:r>
            <a:r>
              <a:rPr lang="en-US" altLang="en-US" sz="2000" b="1" dirty="0"/>
              <a:t>trending</a:t>
            </a:r>
            <a:r>
              <a:rPr lang="en-US" altLang="en-US" sz="2000" dirty="0"/>
              <a:t> service captures most popular data among all the users</a:t>
            </a:r>
          </a:p>
          <a:p>
            <a:pPr marL="342900" indent="-342900">
              <a:buFont typeface="Arial" panose="020B0604020202020204" pitchFamily="34" charset="0"/>
              <a:buChar char="•"/>
            </a:pPr>
            <a:r>
              <a:rPr lang="en-US" altLang="en-US" sz="2000" dirty="0"/>
              <a:t>Most typed words by Riya are captured and analytics team update the </a:t>
            </a:r>
            <a:r>
              <a:rPr lang="en-US" altLang="en-US" sz="2000" b="1" dirty="0"/>
              <a:t>recommendation </a:t>
            </a:r>
            <a:r>
              <a:rPr lang="en-US" altLang="en-US" sz="2000" dirty="0"/>
              <a:t>service</a:t>
            </a:r>
          </a:p>
          <a:p>
            <a:pPr marL="342900" indent="-342900">
              <a:buFont typeface="Arial" panose="020B0604020202020204" pitchFamily="34" charset="0"/>
              <a:buChar char="•"/>
            </a:pPr>
            <a:r>
              <a:rPr lang="en-US" altLang="en-US" sz="2000" dirty="0"/>
              <a:t> It also compares Riya most viewed content and preferences to popular content among other users in same geographical locations</a:t>
            </a:r>
          </a:p>
          <a:p>
            <a:pPr marL="342900" indent="-342900">
              <a:buFont typeface="Arial" panose="020B0604020202020204" pitchFamily="34" charset="0"/>
              <a:buChar char="•"/>
            </a:pPr>
            <a:r>
              <a:rPr lang="en-US" altLang="en-US" sz="2000" dirty="0"/>
              <a:t>Next time Riya sees most popular content and previous viewed playlist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E51EF-2482-03B5-A148-23F08C622369}"/>
              </a:ext>
            </a:extLst>
          </p:cNvPr>
          <p:cNvSpPr>
            <a:spLocks noGrp="1"/>
          </p:cNvSpPr>
          <p:nvPr>
            <p:ph type="title"/>
          </p:nvPr>
        </p:nvSpPr>
        <p:spPr>
          <a:xfrm>
            <a:off x="184150" y="133350"/>
            <a:ext cx="8820150" cy="554038"/>
          </a:xfrm>
        </p:spPr>
        <p:txBody>
          <a:bodyPr/>
          <a:lstStyle/>
          <a:p>
            <a:pPr>
              <a:defRPr/>
            </a:pPr>
            <a:r>
              <a:rPr lang="en-US" dirty="0"/>
              <a:t>Advantages </a:t>
            </a:r>
          </a:p>
        </p:txBody>
      </p:sp>
      <p:sp>
        <p:nvSpPr>
          <p:cNvPr id="23554" name="Content Placeholder 2">
            <a:extLst>
              <a:ext uri="{FF2B5EF4-FFF2-40B4-BE49-F238E27FC236}">
                <a16:creationId xmlns:a16="http://schemas.microsoft.com/office/drawing/2014/main" id="{22E2F8C3-C3B3-D9A8-A71E-2B16192BFD6F}"/>
              </a:ext>
            </a:extLst>
          </p:cNvPr>
          <p:cNvSpPr>
            <a:spLocks noGrp="1"/>
          </p:cNvSpPr>
          <p:nvPr>
            <p:ph idx="1"/>
          </p:nvPr>
        </p:nvSpPr>
        <p:spPr>
          <a:xfrm>
            <a:off x="363538" y="720725"/>
            <a:ext cx="8640762" cy="1336675"/>
          </a:xfrm>
        </p:spPr>
        <p:txBody>
          <a:bodyPr/>
          <a:lstStyle/>
          <a:p>
            <a:pPr marL="342900" indent="-342900">
              <a:buFont typeface="Arial" panose="020B0604020202020204" pitchFamily="34" charset="0"/>
              <a:buChar char="•"/>
            </a:pPr>
            <a:r>
              <a:rPr lang="en-US" altLang="en-US" sz="2000"/>
              <a:t>Simple to develop</a:t>
            </a:r>
          </a:p>
          <a:p>
            <a:pPr marL="342900" indent="-342900">
              <a:buFont typeface="Arial" panose="020B0604020202020204" pitchFamily="34" charset="0"/>
              <a:buChar char="•"/>
            </a:pPr>
            <a:r>
              <a:rPr lang="en-US" altLang="en-US" sz="2000"/>
              <a:t>Simple to deploy – executable files deployed as war</a:t>
            </a:r>
          </a:p>
          <a:p>
            <a:pPr marL="342900" indent="-342900">
              <a:buFont typeface="Arial" panose="020B0604020202020204" pitchFamily="34" charset="0"/>
              <a:buChar char="•"/>
            </a:pPr>
            <a:r>
              <a:rPr lang="en-US" altLang="en-US" sz="2000"/>
              <a:t>To scale run multiple instances behind a load balancer</a:t>
            </a:r>
          </a:p>
          <a:p>
            <a:pPr marL="342900" indent="-342900">
              <a:buFont typeface="Arial" panose="020B0604020202020204" pitchFamily="34" charset="0"/>
              <a:buChar char="•"/>
            </a:pPr>
            <a:endParaRPr lang="en-US" altLang="en-US" sz="2000"/>
          </a:p>
        </p:txBody>
      </p:sp>
      <p:sp>
        <p:nvSpPr>
          <p:cNvPr id="4" name="Title 1">
            <a:extLst>
              <a:ext uri="{FF2B5EF4-FFF2-40B4-BE49-F238E27FC236}">
                <a16:creationId xmlns:a16="http://schemas.microsoft.com/office/drawing/2014/main" id="{9AA5E4D8-BB14-564E-636C-D92919A0C60F}"/>
              </a:ext>
            </a:extLst>
          </p:cNvPr>
          <p:cNvSpPr txBox="1">
            <a:spLocks/>
          </p:cNvSpPr>
          <p:nvPr/>
        </p:nvSpPr>
        <p:spPr bwMode="auto">
          <a:xfrm>
            <a:off x="336550" y="2038350"/>
            <a:ext cx="8820150" cy="5540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nchor="ctr"/>
          <a:lstStyle>
            <a:lvl1pPr algn="l" rtl="0" eaLnBrk="0" fontAlgn="base" hangingPunct="0">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pPr>
              <a:defRPr/>
            </a:pPr>
            <a:r>
              <a:rPr lang="en-US" dirty="0" err="1"/>
              <a:t>DisAdvantages</a:t>
            </a:r>
            <a:r>
              <a:rPr lang="en-US" dirty="0"/>
              <a:t> </a:t>
            </a:r>
          </a:p>
        </p:txBody>
      </p:sp>
      <p:sp>
        <p:nvSpPr>
          <p:cNvPr id="23556" name="Content Placeholder 2">
            <a:extLst>
              <a:ext uri="{FF2B5EF4-FFF2-40B4-BE49-F238E27FC236}">
                <a16:creationId xmlns:a16="http://schemas.microsoft.com/office/drawing/2014/main" id="{BF4FA829-9BEC-29B3-E2C3-B69DFD5A1E36}"/>
              </a:ext>
            </a:extLst>
          </p:cNvPr>
          <p:cNvSpPr txBox="1">
            <a:spLocks/>
          </p:cNvSpPr>
          <p:nvPr/>
        </p:nvSpPr>
        <p:spPr bwMode="auto">
          <a:xfrm>
            <a:off x="515938" y="2625725"/>
            <a:ext cx="8640762" cy="1336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r>
              <a:rPr lang="en-US" altLang="en-US" sz="2000"/>
              <a:t>Large and complex applications – size increases with complexity</a:t>
            </a:r>
          </a:p>
          <a:p>
            <a:r>
              <a:rPr lang="en-US" altLang="en-US" sz="2000"/>
              <a:t>Modularity break down</a:t>
            </a:r>
          </a:p>
          <a:p>
            <a:r>
              <a:rPr lang="en-US" altLang="en-US" sz="2000"/>
              <a:t>Quality breaks down</a:t>
            </a:r>
          </a:p>
          <a:p>
            <a:r>
              <a:rPr lang="en-US" altLang="en-US" sz="2000"/>
              <a:t>Larger code base loading takes time</a:t>
            </a:r>
          </a:p>
          <a:p>
            <a:r>
              <a:rPr lang="en-US" altLang="en-US" sz="2000"/>
              <a:t>Only update in 1 component the whole application needs to be deployed</a:t>
            </a:r>
          </a:p>
          <a:p>
            <a:r>
              <a:rPr lang="en-US" altLang="en-US" sz="2000"/>
              <a:t>Unscalable – Each component eg: cart service cannot be scaled. Whole product has to be scaled</a:t>
            </a:r>
          </a:p>
          <a:p>
            <a:r>
              <a:rPr lang="en-US" altLang="en-US" sz="2000"/>
              <a:t>Unreliable – 1 component fails whole application has the downfall</a:t>
            </a:r>
          </a:p>
          <a:p>
            <a:r>
              <a:rPr lang="en-US" altLang="en-US" sz="2000"/>
              <a:t>Inflexible – to integrate with new framework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B042E98-CEDF-6EFA-F5B5-E1D48E45B534}"/>
              </a:ext>
            </a:extLst>
          </p:cNvPr>
          <p:cNvSpPr>
            <a:spLocks noGrp="1"/>
          </p:cNvSpPr>
          <p:nvPr>
            <p:ph type="title"/>
          </p:nvPr>
        </p:nvSpPr>
        <p:spPr>
          <a:xfrm>
            <a:off x="184150" y="133350"/>
            <a:ext cx="8820150" cy="554038"/>
          </a:xfrm>
        </p:spPr>
        <p:txBody>
          <a:bodyPr/>
          <a:lstStyle/>
          <a:p>
            <a:pPr>
              <a:defRPr/>
            </a:pPr>
            <a:r>
              <a:rPr lang="en-US"/>
              <a:t>Topics to be covered</a:t>
            </a:r>
          </a:p>
        </p:txBody>
      </p:sp>
      <p:sp>
        <p:nvSpPr>
          <p:cNvPr id="18434" name="Content Placeholder 5">
            <a:extLst>
              <a:ext uri="{FF2B5EF4-FFF2-40B4-BE49-F238E27FC236}">
                <a16:creationId xmlns:a16="http://schemas.microsoft.com/office/drawing/2014/main" id="{9EE5F9AC-E78E-1249-C1B7-7AF5C25FD29C}"/>
              </a:ext>
            </a:extLst>
          </p:cNvPr>
          <p:cNvSpPr>
            <a:spLocks noGrp="1"/>
          </p:cNvSpPr>
          <p:nvPr>
            <p:ph sz="quarter" idx="1"/>
          </p:nvPr>
        </p:nvSpPr>
        <p:spPr>
          <a:xfrm>
            <a:off x="360363" y="900113"/>
            <a:ext cx="8639175" cy="5264150"/>
          </a:xfrm>
        </p:spPr>
        <p:txBody>
          <a:bodyPr/>
          <a:lstStyle/>
          <a:p>
            <a:pPr marL="342900" indent="-342900">
              <a:buFont typeface="Arial" panose="020B0604020202020204" pitchFamily="34" charset="0"/>
              <a:buChar char="•"/>
            </a:pPr>
            <a:r>
              <a:rPr lang="en-US" altLang="en-US" sz="2200" dirty="0"/>
              <a:t>Overview of Monolithic Application vs Microservices</a:t>
            </a:r>
          </a:p>
          <a:p>
            <a:pPr marL="342900" indent="-342900">
              <a:buFont typeface="Arial" panose="020B0604020202020204" pitchFamily="34" charset="0"/>
              <a:buChar char="•"/>
            </a:pPr>
            <a:r>
              <a:rPr lang="en-US" altLang="en-US" sz="2200" dirty="0"/>
              <a:t>Decomposition of microservices</a:t>
            </a:r>
          </a:p>
          <a:p>
            <a:pPr marL="342900" indent="-342900">
              <a:buFont typeface="Arial" panose="020B0604020202020204" pitchFamily="34" charset="0"/>
              <a:buChar char="•"/>
            </a:pPr>
            <a:r>
              <a:rPr lang="en-US" altLang="en-US" sz="2200" dirty="0"/>
              <a:t>Refactoring to microservices</a:t>
            </a:r>
          </a:p>
          <a:p>
            <a:pPr marL="342900" indent="-342900">
              <a:buFont typeface="Arial" panose="020B0604020202020204" pitchFamily="34" charset="0"/>
              <a:buChar char="•"/>
            </a:pPr>
            <a:r>
              <a:rPr lang="en-US" altLang="en-US" sz="2200" dirty="0"/>
              <a:t>Service Discovery</a:t>
            </a:r>
          </a:p>
          <a:p>
            <a:pPr marL="342900" indent="-342900">
              <a:buFont typeface="Arial" panose="020B0604020202020204" pitchFamily="34" charset="0"/>
              <a:buChar char="•"/>
            </a:pPr>
            <a:r>
              <a:rPr lang="en-US" altLang="en-US" sz="2200" dirty="0"/>
              <a:t>Circuit Breaker</a:t>
            </a:r>
          </a:p>
          <a:p>
            <a:pPr marL="342900" indent="-342900">
              <a:buFont typeface="Arial" panose="020B0604020202020204" pitchFamily="34" charset="0"/>
              <a:buChar char="•"/>
            </a:pPr>
            <a:r>
              <a:rPr lang="en-US" altLang="en-US" sz="2200" dirty="0"/>
              <a:t> API Gateway</a:t>
            </a:r>
          </a:p>
          <a:p>
            <a:pPr marL="342900" indent="-342900">
              <a:buFont typeface="Arial" panose="020B0604020202020204" pitchFamily="34" charset="0"/>
              <a:buChar char="•"/>
            </a:pPr>
            <a:r>
              <a:rPr lang="en-US" altLang="en-US" sz="2200"/>
              <a:t>Externalize configuration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AC37E-C3EE-4334-D846-89C3EF2EE2D6}"/>
              </a:ext>
            </a:extLst>
          </p:cNvPr>
          <p:cNvSpPr>
            <a:spLocks noGrp="1"/>
          </p:cNvSpPr>
          <p:nvPr>
            <p:ph type="title"/>
          </p:nvPr>
        </p:nvSpPr>
        <p:spPr>
          <a:xfrm>
            <a:off x="184150" y="133350"/>
            <a:ext cx="8820150" cy="554038"/>
          </a:xfrm>
        </p:spPr>
        <p:txBody>
          <a:bodyPr/>
          <a:lstStyle/>
          <a:p>
            <a:pPr>
              <a:defRPr/>
            </a:pPr>
            <a:r>
              <a:rPr lang="en-US" dirty="0" err="1"/>
              <a:t>Microservice</a:t>
            </a:r>
            <a:r>
              <a:rPr lang="en-US" dirty="0"/>
              <a:t> Architecture ?</a:t>
            </a:r>
          </a:p>
        </p:txBody>
      </p:sp>
      <p:sp>
        <p:nvSpPr>
          <p:cNvPr id="25602" name="Content Placeholder 2">
            <a:extLst>
              <a:ext uri="{FF2B5EF4-FFF2-40B4-BE49-F238E27FC236}">
                <a16:creationId xmlns:a16="http://schemas.microsoft.com/office/drawing/2014/main" id="{139CAA4D-0AE5-94C0-E8CF-3316E2ABC709}"/>
              </a:ext>
            </a:extLst>
          </p:cNvPr>
          <p:cNvSpPr>
            <a:spLocks noGrp="1"/>
          </p:cNvSpPr>
          <p:nvPr>
            <p:ph idx="1"/>
          </p:nvPr>
        </p:nvSpPr>
        <p:spPr>
          <a:xfrm>
            <a:off x="363538" y="720725"/>
            <a:ext cx="8170862" cy="4460875"/>
          </a:xfrm>
        </p:spPr>
        <p:txBody>
          <a:bodyPr/>
          <a:lstStyle/>
          <a:p>
            <a:pPr marL="342900" indent="-342900">
              <a:buFont typeface="Arial" panose="020B0604020202020204" pitchFamily="34" charset="0"/>
              <a:buChar char="•"/>
            </a:pPr>
            <a:r>
              <a:rPr lang="en-US" altLang="en-US" sz="2000"/>
              <a:t>An architectural style that structures an application as a collection of small autonomous services, modelled around a  Business Domain</a:t>
            </a:r>
          </a:p>
          <a:p>
            <a:pPr marL="342900" indent="-342900">
              <a:buFont typeface="Arial" panose="020B0604020202020204" pitchFamily="34" charset="0"/>
              <a:buChar char="•"/>
            </a:pPr>
            <a:r>
              <a:rPr lang="en-US" altLang="en-US" sz="2000"/>
              <a:t>Each service is self contained and implements a single Business capability</a:t>
            </a:r>
          </a:p>
          <a:p>
            <a:pPr marL="342900" indent="-342900">
              <a:buFont typeface="Arial" panose="020B0604020202020204" pitchFamily="34" charset="0"/>
              <a:buChar char="•"/>
            </a:pPr>
            <a:r>
              <a:rPr lang="en-US" altLang="en-US" sz="2000"/>
              <a:t>In previous example all services are independent transactions</a:t>
            </a:r>
          </a:p>
          <a:p>
            <a:pPr marL="342900" indent="-342900">
              <a:buFont typeface="Arial" panose="020B0604020202020204" pitchFamily="34" charset="0"/>
              <a:buChar char="•"/>
            </a:pPr>
            <a:r>
              <a:rPr lang="en-US" altLang="en-US" sz="2000"/>
              <a:t>Each microservice is responsible of its data</a:t>
            </a:r>
          </a:p>
          <a:p>
            <a:pPr marL="342900" indent="-342900">
              <a:buFont typeface="Arial" panose="020B0604020202020204" pitchFamily="34" charset="0"/>
              <a:buChar char="•"/>
            </a:pPr>
            <a:endParaRPr lang="en-US" altLang="en-US" sz="20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BBF4E-992A-837A-C802-65BCDB4A786B}"/>
              </a:ext>
            </a:extLst>
          </p:cNvPr>
          <p:cNvSpPr>
            <a:spLocks noGrp="1"/>
          </p:cNvSpPr>
          <p:nvPr>
            <p:ph type="title"/>
          </p:nvPr>
        </p:nvSpPr>
        <p:spPr>
          <a:xfrm>
            <a:off x="184150" y="133350"/>
            <a:ext cx="8820150" cy="554038"/>
          </a:xfrm>
        </p:spPr>
        <p:txBody>
          <a:bodyPr/>
          <a:lstStyle/>
          <a:p>
            <a:pPr>
              <a:defRPr/>
            </a:pPr>
            <a:r>
              <a:rPr lang="en-US" dirty="0" err="1"/>
              <a:t>Microservice</a:t>
            </a:r>
            <a:r>
              <a:rPr lang="en-US" dirty="0"/>
              <a:t> Architecture</a:t>
            </a:r>
          </a:p>
        </p:txBody>
      </p:sp>
      <p:sp>
        <p:nvSpPr>
          <p:cNvPr id="4" name="Rectangle 3">
            <a:extLst>
              <a:ext uri="{FF2B5EF4-FFF2-40B4-BE49-F238E27FC236}">
                <a16:creationId xmlns:a16="http://schemas.microsoft.com/office/drawing/2014/main" id="{4B264FFF-5CFF-11B4-93B2-13654BCB2DA5}"/>
              </a:ext>
            </a:extLst>
          </p:cNvPr>
          <p:cNvSpPr/>
          <p:nvPr/>
        </p:nvSpPr>
        <p:spPr>
          <a:xfrm>
            <a:off x="457200" y="1143000"/>
            <a:ext cx="685800" cy="5257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t>C</a:t>
            </a:r>
          </a:p>
          <a:p>
            <a:pPr algn="ctr">
              <a:defRPr/>
            </a:pPr>
            <a:r>
              <a:rPr lang="en-US" dirty="0"/>
              <a:t>L</a:t>
            </a:r>
          </a:p>
          <a:p>
            <a:pPr algn="ctr">
              <a:defRPr/>
            </a:pPr>
            <a:r>
              <a:rPr lang="en-US" dirty="0"/>
              <a:t>I</a:t>
            </a:r>
          </a:p>
          <a:p>
            <a:pPr algn="ctr">
              <a:defRPr/>
            </a:pPr>
            <a:r>
              <a:rPr lang="en-US" dirty="0"/>
              <a:t>E</a:t>
            </a:r>
          </a:p>
          <a:p>
            <a:pPr algn="ctr">
              <a:defRPr/>
            </a:pPr>
            <a:r>
              <a:rPr lang="en-US" dirty="0"/>
              <a:t>N</a:t>
            </a:r>
          </a:p>
          <a:p>
            <a:pPr algn="ctr">
              <a:defRPr/>
            </a:pPr>
            <a:r>
              <a:rPr lang="en-US" dirty="0"/>
              <a:t>T</a:t>
            </a:r>
          </a:p>
        </p:txBody>
      </p:sp>
      <p:sp>
        <p:nvSpPr>
          <p:cNvPr id="5" name="Rectangle 4">
            <a:extLst>
              <a:ext uri="{FF2B5EF4-FFF2-40B4-BE49-F238E27FC236}">
                <a16:creationId xmlns:a16="http://schemas.microsoft.com/office/drawing/2014/main" id="{67051FF4-A3A4-5682-BBAB-88DC8F79F189}"/>
              </a:ext>
            </a:extLst>
          </p:cNvPr>
          <p:cNvSpPr/>
          <p:nvPr/>
        </p:nvSpPr>
        <p:spPr>
          <a:xfrm>
            <a:off x="1676400" y="1169988"/>
            <a:ext cx="10668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t>Identity Provider</a:t>
            </a:r>
          </a:p>
        </p:txBody>
      </p:sp>
      <p:sp>
        <p:nvSpPr>
          <p:cNvPr id="7" name="Rectangle 6">
            <a:extLst>
              <a:ext uri="{FF2B5EF4-FFF2-40B4-BE49-F238E27FC236}">
                <a16:creationId xmlns:a16="http://schemas.microsoft.com/office/drawing/2014/main" id="{B451328A-D8FB-DE00-8F56-060A35C493CB}"/>
              </a:ext>
            </a:extLst>
          </p:cNvPr>
          <p:cNvSpPr/>
          <p:nvPr/>
        </p:nvSpPr>
        <p:spPr>
          <a:xfrm>
            <a:off x="3352800" y="1143000"/>
            <a:ext cx="685800" cy="3962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r>
              <a:rPr lang="en-US" altLang="en-US" sz="1800">
                <a:solidFill>
                  <a:srgbClr val="FFFFFF"/>
                </a:solidFill>
                <a:cs typeface="Arial" panose="020B0604020202020204" pitchFamily="34" charset="0"/>
              </a:rPr>
              <a:t>A</a:t>
            </a:r>
          </a:p>
          <a:p>
            <a:pPr algn="ctr">
              <a:spcBef>
                <a:spcPct val="0"/>
              </a:spcBef>
              <a:buFontTx/>
              <a:buNone/>
            </a:pPr>
            <a:r>
              <a:rPr lang="en-US" altLang="en-US" sz="1800">
                <a:solidFill>
                  <a:srgbClr val="FFFFFF"/>
                </a:solidFill>
                <a:cs typeface="Arial" panose="020B0604020202020204" pitchFamily="34" charset="0"/>
              </a:rPr>
              <a:t>P</a:t>
            </a:r>
          </a:p>
          <a:p>
            <a:pPr algn="ctr">
              <a:spcBef>
                <a:spcPct val="0"/>
              </a:spcBef>
              <a:buFontTx/>
              <a:buNone/>
            </a:pPr>
            <a:r>
              <a:rPr lang="en-US" altLang="en-US" sz="1800">
                <a:solidFill>
                  <a:srgbClr val="FFFFFF"/>
                </a:solidFill>
                <a:cs typeface="Arial" panose="020B0604020202020204" pitchFamily="34" charset="0"/>
              </a:rPr>
              <a:t>I</a:t>
            </a:r>
          </a:p>
          <a:p>
            <a:pPr algn="ctr">
              <a:spcBef>
                <a:spcPct val="0"/>
              </a:spcBef>
              <a:buFontTx/>
              <a:buNone/>
            </a:pPr>
            <a:endParaRPr lang="en-US" altLang="en-US" sz="1800">
              <a:solidFill>
                <a:srgbClr val="FFFFFF"/>
              </a:solidFill>
              <a:cs typeface="Arial" panose="020B0604020202020204" pitchFamily="34" charset="0"/>
            </a:endParaRPr>
          </a:p>
          <a:p>
            <a:pPr algn="ctr">
              <a:spcBef>
                <a:spcPct val="0"/>
              </a:spcBef>
              <a:buFontTx/>
              <a:buNone/>
            </a:pPr>
            <a:r>
              <a:rPr lang="en-US" altLang="en-US" sz="1800">
                <a:solidFill>
                  <a:srgbClr val="FFFFFF"/>
                </a:solidFill>
                <a:cs typeface="Arial" panose="020B0604020202020204" pitchFamily="34" charset="0"/>
              </a:rPr>
              <a:t>G</a:t>
            </a:r>
          </a:p>
          <a:p>
            <a:pPr algn="ctr">
              <a:spcBef>
                <a:spcPct val="0"/>
              </a:spcBef>
              <a:buFontTx/>
              <a:buNone/>
            </a:pPr>
            <a:r>
              <a:rPr lang="en-US" altLang="en-US" sz="1800">
                <a:solidFill>
                  <a:srgbClr val="FFFFFF"/>
                </a:solidFill>
                <a:cs typeface="Arial" panose="020B0604020202020204" pitchFamily="34" charset="0"/>
              </a:rPr>
              <a:t>A</a:t>
            </a:r>
          </a:p>
          <a:p>
            <a:pPr algn="ctr">
              <a:spcBef>
                <a:spcPct val="0"/>
              </a:spcBef>
              <a:buFontTx/>
              <a:buNone/>
            </a:pPr>
            <a:r>
              <a:rPr lang="en-US" altLang="en-US" sz="1800">
                <a:solidFill>
                  <a:srgbClr val="FFFFFF"/>
                </a:solidFill>
                <a:cs typeface="Arial" panose="020B0604020202020204" pitchFamily="34" charset="0"/>
              </a:rPr>
              <a:t>T</a:t>
            </a:r>
          </a:p>
          <a:p>
            <a:pPr algn="ctr">
              <a:spcBef>
                <a:spcPct val="0"/>
              </a:spcBef>
              <a:buFontTx/>
              <a:buNone/>
            </a:pPr>
            <a:r>
              <a:rPr lang="en-US" altLang="en-US" sz="1800">
                <a:solidFill>
                  <a:srgbClr val="FFFFFF"/>
                </a:solidFill>
                <a:cs typeface="Arial" panose="020B0604020202020204" pitchFamily="34" charset="0"/>
              </a:rPr>
              <a:t>E</a:t>
            </a:r>
          </a:p>
          <a:p>
            <a:pPr algn="ctr">
              <a:spcBef>
                <a:spcPct val="0"/>
              </a:spcBef>
              <a:buFontTx/>
              <a:buNone/>
            </a:pPr>
            <a:r>
              <a:rPr lang="en-US" altLang="en-US" sz="1800">
                <a:solidFill>
                  <a:srgbClr val="FFFFFF"/>
                </a:solidFill>
                <a:cs typeface="Arial" panose="020B0604020202020204" pitchFamily="34" charset="0"/>
              </a:rPr>
              <a:t>W</a:t>
            </a:r>
          </a:p>
          <a:p>
            <a:pPr algn="ctr">
              <a:spcBef>
                <a:spcPct val="0"/>
              </a:spcBef>
              <a:buFontTx/>
              <a:buNone/>
            </a:pPr>
            <a:r>
              <a:rPr lang="en-US" altLang="en-US" sz="1800">
                <a:solidFill>
                  <a:srgbClr val="FFFFFF"/>
                </a:solidFill>
                <a:cs typeface="Arial" panose="020B0604020202020204" pitchFamily="34" charset="0"/>
              </a:rPr>
              <a:t>A</a:t>
            </a:r>
          </a:p>
          <a:p>
            <a:pPr algn="ctr">
              <a:spcBef>
                <a:spcPct val="0"/>
              </a:spcBef>
              <a:buFontTx/>
              <a:buNone/>
            </a:pPr>
            <a:r>
              <a:rPr lang="en-US" altLang="en-US" sz="1800">
                <a:solidFill>
                  <a:srgbClr val="FFFFFF"/>
                </a:solidFill>
                <a:cs typeface="Arial" panose="020B0604020202020204" pitchFamily="34" charset="0"/>
              </a:rPr>
              <a:t>Y</a:t>
            </a:r>
          </a:p>
        </p:txBody>
      </p:sp>
      <p:sp>
        <p:nvSpPr>
          <p:cNvPr id="6" name="Rounded Rectangle 5">
            <a:extLst>
              <a:ext uri="{FF2B5EF4-FFF2-40B4-BE49-F238E27FC236}">
                <a16:creationId xmlns:a16="http://schemas.microsoft.com/office/drawing/2014/main" id="{5B942CF4-C25E-633D-C8B3-E500A61B9E3C}"/>
              </a:ext>
            </a:extLst>
          </p:cNvPr>
          <p:cNvSpPr/>
          <p:nvPr/>
        </p:nvSpPr>
        <p:spPr>
          <a:xfrm>
            <a:off x="5121275" y="1828800"/>
            <a:ext cx="1519238" cy="4397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t>Service 1</a:t>
            </a:r>
          </a:p>
        </p:txBody>
      </p:sp>
      <p:sp>
        <p:nvSpPr>
          <p:cNvPr id="9" name="Rounded Rectangle 8">
            <a:extLst>
              <a:ext uri="{FF2B5EF4-FFF2-40B4-BE49-F238E27FC236}">
                <a16:creationId xmlns:a16="http://schemas.microsoft.com/office/drawing/2014/main" id="{5A328337-8498-3587-AD21-D8E098FDA092}"/>
              </a:ext>
            </a:extLst>
          </p:cNvPr>
          <p:cNvSpPr/>
          <p:nvPr/>
        </p:nvSpPr>
        <p:spPr>
          <a:xfrm>
            <a:off x="5141913" y="2743200"/>
            <a:ext cx="1520825" cy="4397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t>Service 2</a:t>
            </a:r>
          </a:p>
        </p:txBody>
      </p:sp>
      <p:sp>
        <p:nvSpPr>
          <p:cNvPr id="10" name="Rounded Rectangle 9">
            <a:extLst>
              <a:ext uri="{FF2B5EF4-FFF2-40B4-BE49-F238E27FC236}">
                <a16:creationId xmlns:a16="http://schemas.microsoft.com/office/drawing/2014/main" id="{369F3F84-35EB-F440-D6B5-5F128E88D8E0}"/>
              </a:ext>
            </a:extLst>
          </p:cNvPr>
          <p:cNvSpPr/>
          <p:nvPr/>
        </p:nvSpPr>
        <p:spPr>
          <a:xfrm>
            <a:off x="5186363" y="3581400"/>
            <a:ext cx="1519237" cy="4397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t>Service 3</a:t>
            </a:r>
          </a:p>
        </p:txBody>
      </p:sp>
      <p:sp>
        <p:nvSpPr>
          <p:cNvPr id="11" name="Rounded Rectangle 10">
            <a:extLst>
              <a:ext uri="{FF2B5EF4-FFF2-40B4-BE49-F238E27FC236}">
                <a16:creationId xmlns:a16="http://schemas.microsoft.com/office/drawing/2014/main" id="{A7CE3447-1E83-7B19-7B55-BD42A78978BD}"/>
              </a:ext>
            </a:extLst>
          </p:cNvPr>
          <p:cNvSpPr/>
          <p:nvPr/>
        </p:nvSpPr>
        <p:spPr>
          <a:xfrm>
            <a:off x="5180013" y="4343400"/>
            <a:ext cx="1520825" cy="4397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t>Service 4</a:t>
            </a:r>
          </a:p>
        </p:txBody>
      </p:sp>
      <p:sp>
        <p:nvSpPr>
          <p:cNvPr id="12" name="Rounded Rectangle 11">
            <a:extLst>
              <a:ext uri="{FF2B5EF4-FFF2-40B4-BE49-F238E27FC236}">
                <a16:creationId xmlns:a16="http://schemas.microsoft.com/office/drawing/2014/main" id="{300712F9-F997-8413-9BA6-2A3B1FFDA5DE}"/>
              </a:ext>
            </a:extLst>
          </p:cNvPr>
          <p:cNvSpPr/>
          <p:nvPr/>
        </p:nvSpPr>
        <p:spPr>
          <a:xfrm>
            <a:off x="7624763" y="2346325"/>
            <a:ext cx="1379537" cy="8651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t>Remote Service</a:t>
            </a:r>
          </a:p>
        </p:txBody>
      </p:sp>
      <p:sp>
        <p:nvSpPr>
          <p:cNvPr id="15" name="Rounded Rectangle 14">
            <a:extLst>
              <a:ext uri="{FF2B5EF4-FFF2-40B4-BE49-F238E27FC236}">
                <a16:creationId xmlns:a16="http://schemas.microsoft.com/office/drawing/2014/main" id="{8E019EEE-0DF3-D263-FED4-1529AB465432}"/>
              </a:ext>
            </a:extLst>
          </p:cNvPr>
          <p:cNvSpPr/>
          <p:nvPr/>
        </p:nvSpPr>
        <p:spPr>
          <a:xfrm>
            <a:off x="4724400" y="1143000"/>
            <a:ext cx="2362200" cy="3810000"/>
          </a:xfrm>
          <a:prstGeom prst="roundRect">
            <a:avLst/>
          </a:prstGeom>
          <a:noFill/>
          <a:ln>
            <a:solidFill>
              <a:schemeClr val="accent1"/>
            </a:solidFill>
            <a:prstDash val="sysDash"/>
          </a:ln>
        </p:spPr>
        <p:style>
          <a:lnRef idx="2">
            <a:schemeClr val="accent6"/>
          </a:lnRef>
          <a:fillRef idx="1">
            <a:schemeClr val="lt1"/>
          </a:fillRef>
          <a:effectRef idx="0">
            <a:schemeClr val="accent6"/>
          </a:effectRef>
          <a:fontRef idx="minor">
            <a:schemeClr val="dk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endParaRPr lang="en-US" altLang="en-US" sz="1800">
              <a:solidFill>
                <a:srgbClr val="000000"/>
              </a:solidFill>
              <a:cs typeface="Arial" panose="020B0604020202020204" pitchFamily="34" charset="0"/>
            </a:endParaRPr>
          </a:p>
        </p:txBody>
      </p:sp>
      <p:sp>
        <p:nvSpPr>
          <p:cNvPr id="27659" name="TextBox 15">
            <a:extLst>
              <a:ext uri="{FF2B5EF4-FFF2-40B4-BE49-F238E27FC236}">
                <a16:creationId xmlns:a16="http://schemas.microsoft.com/office/drawing/2014/main" id="{9FD6322E-19FA-E627-48BE-AB5A4F4546D4}"/>
              </a:ext>
            </a:extLst>
          </p:cNvPr>
          <p:cNvSpPr txBox="1">
            <a:spLocks noChangeArrowheads="1"/>
          </p:cNvSpPr>
          <p:nvPr/>
        </p:nvSpPr>
        <p:spPr bwMode="auto">
          <a:xfrm>
            <a:off x="4908550" y="1295400"/>
            <a:ext cx="1731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a:latin typeface="Verdana" panose="020B0604030504040204" pitchFamily="34" charset="0"/>
              </a:rPr>
              <a:t>Microservices</a:t>
            </a:r>
          </a:p>
        </p:txBody>
      </p:sp>
      <p:sp>
        <p:nvSpPr>
          <p:cNvPr id="17" name="Right Arrow 16">
            <a:extLst>
              <a:ext uri="{FF2B5EF4-FFF2-40B4-BE49-F238E27FC236}">
                <a16:creationId xmlns:a16="http://schemas.microsoft.com/office/drawing/2014/main" id="{EE3B5C01-4ECA-92AA-8583-8F600C1E4EE2}"/>
              </a:ext>
            </a:extLst>
          </p:cNvPr>
          <p:cNvSpPr/>
          <p:nvPr/>
        </p:nvSpPr>
        <p:spPr>
          <a:xfrm>
            <a:off x="1143000" y="1524000"/>
            <a:ext cx="533400" cy="1412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endParaRPr lang="en-US" altLang="en-US" sz="1800">
              <a:solidFill>
                <a:srgbClr val="FFFFFF"/>
              </a:solidFill>
              <a:cs typeface="Arial" panose="020B0604020202020204" pitchFamily="34" charset="0"/>
            </a:endParaRPr>
          </a:p>
        </p:txBody>
      </p:sp>
      <p:sp>
        <p:nvSpPr>
          <p:cNvPr id="19" name="Right Arrow 18">
            <a:extLst>
              <a:ext uri="{FF2B5EF4-FFF2-40B4-BE49-F238E27FC236}">
                <a16:creationId xmlns:a16="http://schemas.microsoft.com/office/drawing/2014/main" id="{E23B00B3-1AF5-3D0C-5767-2639DF881727}"/>
              </a:ext>
            </a:extLst>
          </p:cNvPr>
          <p:cNvSpPr/>
          <p:nvPr/>
        </p:nvSpPr>
        <p:spPr>
          <a:xfrm>
            <a:off x="7091363" y="2822575"/>
            <a:ext cx="533400" cy="139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endParaRPr lang="en-US" altLang="en-US" sz="1800">
              <a:solidFill>
                <a:srgbClr val="FFFFFF"/>
              </a:solidFill>
              <a:cs typeface="Arial" panose="020B0604020202020204" pitchFamily="34" charset="0"/>
            </a:endParaRPr>
          </a:p>
        </p:txBody>
      </p:sp>
      <p:sp>
        <p:nvSpPr>
          <p:cNvPr id="21" name="Right Arrow 20">
            <a:extLst>
              <a:ext uri="{FF2B5EF4-FFF2-40B4-BE49-F238E27FC236}">
                <a16:creationId xmlns:a16="http://schemas.microsoft.com/office/drawing/2014/main" id="{E6E18C24-68D1-8131-C80E-F4F025863364}"/>
              </a:ext>
            </a:extLst>
          </p:cNvPr>
          <p:cNvSpPr/>
          <p:nvPr/>
        </p:nvSpPr>
        <p:spPr>
          <a:xfrm>
            <a:off x="2814638" y="1622425"/>
            <a:ext cx="533400" cy="139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endParaRPr lang="en-US" altLang="en-US" sz="1800">
              <a:solidFill>
                <a:srgbClr val="FFFFFF"/>
              </a:solidFill>
              <a:cs typeface="Arial" panose="020B0604020202020204" pitchFamily="34" charset="0"/>
            </a:endParaRPr>
          </a:p>
        </p:txBody>
      </p:sp>
      <p:sp>
        <p:nvSpPr>
          <p:cNvPr id="22" name="Right Arrow 21">
            <a:extLst>
              <a:ext uri="{FF2B5EF4-FFF2-40B4-BE49-F238E27FC236}">
                <a16:creationId xmlns:a16="http://schemas.microsoft.com/office/drawing/2014/main" id="{3B36899A-B557-091F-42DF-BD4DBB4BD5FD}"/>
              </a:ext>
            </a:extLst>
          </p:cNvPr>
          <p:cNvSpPr/>
          <p:nvPr/>
        </p:nvSpPr>
        <p:spPr>
          <a:xfrm>
            <a:off x="1219200" y="3429000"/>
            <a:ext cx="21336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endParaRPr lang="en-US" altLang="en-US" sz="1800">
              <a:solidFill>
                <a:srgbClr val="FFFFFF"/>
              </a:solidFill>
              <a:cs typeface="Arial" panose="020B0604020202020204" pitchFamily="34" charset="0"/>
            </a:endParaRPr>
          </a:p>
        </p:txBody>
      </p:sp>
      <p:sp>
        <p:nvSpPr>
          <p:cNvPr id="23" name="Rounded Rectangle 22">
            <a:extLst>
              <a:ext uri="{FF2B5EF4-FFF2-40B4-BE49-F238E27FC236}">
                <a16:creationId xmlns:a16="http://schemas.microsoft.com/office/drawing/2014/main" id="{F5517367-F628-FA04-E547-BF2AC50B9167}"/>
              </a:ext>
            </a:extLst>
          </p:cNvPr>
          <p:cNvSpPr/>
          <p:nvPr/>
        </p:nvSpPr>
        <p:spPr>
          <a:xfrm>
            <a:off x="3200400" y="5462588"/>
            <a:ext cx="1114425" cy="6175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t>Static Content</a:t>
            </a:r>
          </a:p>
        </p:txBody>
      </p:sp>
      <p:sp>
        <p:nvSpPr>
          <p:cNvPr id="24" name="Rounded Rectangle 23">
            <a:extLst>
              <a:ext uri="{FF2B5EF4-FFF2-40B4-BE49-F238E27FC236}">
                <a16:creationId xmlns:a16="http://schemas.microsoft.com/office/drawing/2014/main" id="{8FE4995C-EFF7-5954-7EA4-5F8CC4A38CE9}"/>
              </a:ext>
            </a:extLst>
          </p:cNvPr>
          <p:cNvSpPr/>
          <p:nvPr/>
        </p:nvSpPr>
        <p:spPr>
          <a:xfrm>
            <a:off x="1706563" y="5511800"/>
            <a:ext cx="1108075" cy="5222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t>CDN</a:t>
            </a:r>
          </a:p>
        </p:txBody>
      </p:sp>
      <p:sp>
        <p:nvSpPr>
          <p:cNvPr id="18" name="TextBox 17">
            <a:extLst>
              <a:ext uri="{FF2B5EF4-FFF2-40B4-BE49-F238E27FC236}">
                <a16:creationId xmlns:a16="http://schemas.microsoft.com/office/drawing/2014/main" id="{23791D3D-C770-0999-6E91-22D1B0414CFB}"/>
              </a:ext>
            </a:extLst>
          </p:cNvPr>
          <p:cNvSpPr txBox="1"/>
          <p:nvPr/>
        </p:nvSpPr>
        <p:spPr>
          <a:xfrm>
            <a:off x="4583113" y="5386388"/>
            <a:ext cx="1404937" cy="307975"/>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pPr>
              <a:defRPr/>
            </a:pPr>
            <a:r>
              <a:rPr lang="en-US" sz="1400" dirty="0"/>
              <a:t>Management</a:t>
            </a:r>
          </a:p>
        </p:txBody>
      </p:sp>
      <p:sp>
        <p:nvSpPr>
          <p:cNvPr id="26" name="TextBox 25">
            <a:extLst>
              <a:ext uri="{FF2B5EF4-FFF2-40B4-BE49-F238E27FC236}">
                <a16:creationId xmlns:a16="http://schemas.microsoft.com/office/drawing/2014/main" id="{52075035-B4D5-F138-313C-0BD02D483002}"/>
              </a:ext>
            </a:extLst>
          </p:cNvPr>
          <p:cNvSpPr txBox="1"/>
          <p:nvPr/>
        </p:nvSpPr>
        <p:spPr>
          <a:xfrm>
            <a:off x="6319838" y="5272088"/>
            <a:ext cx="1304925" cy="522287"/>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pPr>
              <a:defRPr/>
            </a:pPr>
            <a:r>
              <a:rPr lang="en-US" sz="1400" dirty="0"/>
              <a:t>Service Discovery</a:t>
            </a:r>
          </a:p>
        </p:txBody>
      </p:sp>
      <p:cxnSp>
        <p:nvCxnSpPr>
          <p:cNvPr id="27" name="Straight Arrow Connector 26">
            <a:extLst>
              <a:ext uri="{FF2B5EF4-FFF2-40B4-BE49-F238E27FC236}">
                <a16:creationId xmlns:a16="http://schemas.microsoft.com/office/drawing/2014/main" id="{D6ED7F50-DA37-9DD6-8654-E8FE9C5EB79A}"/>
              </a:ext>
            </a:extLst>
          </p:cNvPr>
          <p:cNvCxnSpPr>
            <a:stCxn id="7" idx="3"/>
            <a:endCxn id="6" idx="1"/>
          </p:cNvCxnSpPr>
          <p:nvPr/>
        </p:nvCxnSpPr>
        <p:spPr>
          <a:xfrm flipV="1">
            <a:off x="4038600" y="2047875"/>
            <a:ext cx="1082675" cy="1076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801FADDD-CF8C-03B7-FDCD-3E2C408BBFA5}"/>
              </a:ext>
            </a:extLst>
          </p:cNvPr>
          <p:cNvCxnSpPr>
            <a:stCxn id="7" idx="3"/>
          </p:cNvCxnSpPr>
          <p:nvPr/>
        </p:nvCxnSpPr>
        <p:spPr>
          <a:xfrm flipV="1">
            <a:off x="4038600" y="2949575"/>
            <a:ext cx="1076325" cy="1746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215D7CA-E760-E29F-D28F-9CE5269C2B25}"/>
              </a:ext>
            </a:extLst>
          </p:cNvPr>
          <p:cNvCxnSpPr/>
          <p:nvPr/>
        </p:nvCxnSpPr>
        <p:spPr>
          <a:xfrm>
            <a:off x="4038600" y="3211513"/>
            <a:ext cx="1076325" cy="5889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EBD42E3-F7DE-9EB7-AAA6-BC5B2A55C33B}"/>
              </a:ext>
            </a:extLst>
          </p:cNvPr>
          <p:cNvCxnSpPr>
            <a:endCxn id="11" idx="1"/>
          </p:cNvCxnSpPr>
          <p:nvPr/>
        </p:nvCxnSpPr>
        <p:spPr>
          <a:xfrm>
            <a:off x="4110038" y="3311525"/>
            <a:ext cx="1069975" cy="1250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AF187F5-F005-A9F7-3201-61C1FF6C6A9F}"/>
              </a:ext>
            </a:extLst>
          </p:cNvPr>
          <p:cNvCxnSpPr/>
          <p:nvPr/>
        </p:nvCxnSpPr>
        <p:spPr>
          <a:xfrm flipV="1">
            <a:off x="5180013" y="5010150"/>
            <a:ext cx="28575" cy="3413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E55AFB52-72C5-82CA-9E4B-E9ACF66EA1C2}"/>
              </a:ext>
            </a:extLst>
          </p:cNvPr>
          <p:cNvCxnSpPr/>
          <p:nvPr/>
        </p:nvCxnSpPr>
        <p:spPr>
          <a:xfrm flipV="1">
            <a:off x="6700838" y="4929188"/>
            <a:ext cx="20637" cy="2936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Right Arrow 41">
            <a:extLst>
              <a:ext uri="{FF2B5EF4-FFF2-40B4-BE49-F238E27FC236}">
                <a16:creationId xmlns:a16="http://schemas.microsoft.com/office/drawing/2014/main" id="{C71FF9F5-B6ED-33B9-D2E7-9031551B82BC}"/>
              </a:ext>
            </a:extLst>
          </p:cNvPr>
          <p:cNvSpPr/>
          <p:nvPr/>
        </p:nvSpPr>
        <p:spPr>
          <a:xfrm flipH="1">
            <a:off x="2870200" y="5694363"/>
            <a:ext cx="215900" cy="904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endParaRPr lang="en-US" altLang="en-US" sz="1800">
              <a:solidFill>
                <a:srgbClr val="FFFFFF"/>
              </a:solidFill>
              <a:cs typeface="Arial" panose="020B0604020202020204" pitchFamily="34" charset="0"/>
            </a:endParaRPr>
          </a:p>
        </p:txBody>
      </p:sp>
      <p:sp>
        <p:nvSpPr>
          <p:cNvPr id="43" name="Right Arrow 42">
            <a:extLst>
              <a:ext uri="{FF2B5EF4-FFF2-40B4-BE49-F238E27FC236}">
                <a16:creationId xmlns:a16="http://schemas.microsoft.com/office/drawing/2014/main" id="{84E2724A-F9F2-D270-BB28-DDA4E1156622}"/>
              </a:ext>
            </a:extLst>
          </p:cNvPr>
          <p:cNvSpPr/>
          <p:nvPr/>
        </p:nvSpPr>
        <p:spPr>
          <a:xfrm flipH="1">
            <a:off x="1219200" y="5762625"/>
            <a:ext cx="487363" cy="4603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0"/>
              </a:spcBef>
              <a:buFontTx/>
              <a:buNone/>
            </a:pPr>
            <a:endParaRPr lang="en-US" altLang="en-US" sz="1800">
              <a:solidFill>
                <a:srgbClr val="FFFFFF"/>
              </a:solidFill>
              <a:cs typeface="Arial" panose="020B060402020202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1732E-38B7-D72D-5463-DF4B4DDFC38F}"/>
              </a:ext>
            </a:extLst>
          </p:cNvPr>
          <p:cNvSpPr>
            <a:spLocks noGrp="1"/>
          </p:cNvSpPr>
          <p:nvPr>
            <p:ph type="title"/>
          </p:nvPr>
        </p:nvSpPr>
        <p:spPr>
          <a:xfrm>
            <a:off x="184150" y="133350"/>
            <a:ext cx="8820150" cy="554038"/>
          </a:xfrm>
        </p:spPr>
        <p:txBody>
          <a:bodyPr/>
          <a:lstStyle/>
          <a:p>
            <a:pPr>
              <a:defRPr/>
            </a:pPr>
            <a:r>
              <a:rPr lang="en-US" dirty="0"/>
              <a:t>Features</a:t>
            </a:r>
          </a:p>
        </p:txBody>
      </p:sp>
      <p:sp>
        <p:nvSpPr>
          <p:cNvPr id="29698" name="Content Placeholder 2">
            <a:extLst>
              <a:ext uri="{FF2B5EF4-FFF2-40B4-BE49-F238E27FC236}">
                <a16:creationId xmlns:a16="http://schemas.microsoft.com/office/drawing/2014/main" id="{835F9451-08C0-2EE2-5DB7-D475D5BB668A}"/>
              </a:ext>
            </a:extLst>
          </p:cNvPr>
          <p:cNvSpPr>
            <a:spLocks noGrp="1"/>
          </p:cNvSpPr>
          <p:nvPr>
            <p:ph idx="1"/>
          </p:nvPr>
        </p:nvSpPr>
        <p:spPr>
          <a:xfrm>
            <a:off x="363538" y="720725"/>
            <a:ext cx="8475662" cy="1260475"/>
          </a:xfrm>
        </p:spPr>
        <p:txBody>
          <a:bodyPr/>
          <a:lstStyle/>
          <a:p>
            <a:pPr marL="342900" indent="-342900">
              <a:buFont typeface="Arial" panose="020B0604020202020204" pitchFamily="34" charset="0"/>
              <a:buChar char="•"/>
            </a:pPr>
            <a:r>
              <a:rPr lang="en-US" altLang="en-US" sz="2000"/>
              <a:t>Small focussed</a:t>
            </a:r>
          </a:p>
          <a:p>
            <a:pPr marL="342900" indent="-342900">
              <a:buFont typeface="Arial" panose="020B0604020202020204" pitchFamily="34" charset="0"/>
              <a:buChar char="•"/>
            </a:pPr>
            <a:r>
              <a:rPr lang="en-US" altLang="en-US" sz="2000"/>
              <a:t>Loosely coupled</a:t>
            </a:r>
          </a:p>
          <a:p>
            <a:pPr marL="342900" indent="-342900">
              <a:buFont typeface="Arial" panose="020B0604020202020204" pitchFamily="34" charset="0"/>
              <a:buChar char="•"/>
            </a:pPr>
            <a:r>
              <a:rPr lang="en-US" altLang="en-US" sz="2000"/>
              <a:t>Language Neutral</a:t>
            </a:r>
          </a:p>
          <a:p>
            <a:pPr marL="342900" indent="-342900">
              <a:buFont typeface="Arial" panose="020B0604020202020204" pitchFamily="34" charset="0"/>
              <a:buChar char="•"/>
            </a:pPr>
            <a:r>
              <a:rPr lang="en-US" altLang="en-US" sz="2000"/>
              <a:t>Bounded Context</a:t>
            </a:r>
          </a:p>
          <a:p>
            <a:pPr marL="342900" indent="-342900">
              <a:buFont typeface="Arial" panose="020B0604020202020204" pitchFamily="34" charset="0"/>
              <a:buChar char="•"/>
            </a:pPr>
            <a:endParaRPr lang="en-US" altLang="en-US" sz="20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2CD63-1EA4-D9D5-18EE-AE68D3B40672}"/>
              </a:ext>
            </a:extLst>
          </p:cNvPr>
          <p:cNvSpPr>
            <a:spLocks noGrp="1"/>
          </p:cNvSpPr>
          <p:nvPr>
            <p:ph type="title"/>
          </p:nvPr>
        </p:nvSpPr>
        <p:spPr>
          <a:xfrm>
            <a:off x="184150" y="133350"/>
            <a:ext cx="8820150" cy="554038"/>
          </a:xfrm>
        </p:spPr>
        <p:txBody>
          <a:bodyPr/>
          <a:lstStyle/>
          <a:p>
            <a:pPr>
              <a:defRPr/>
            </a:pPr>
            <a:r>
              <a:rPr lang="en-US" dirty="0"/>
              <a:t>Advantages</a:t>
            </a:r>
          </a:p>
        </p:txBody>
      </p:sp>
      <p:sp>
        <p:nvSpPr>
          <p:cNvPr id="31746" name="Content Placeholder 2">
            <a:extLst>
              <a:ext uri="{FF2B5EF4-FFF2-40B4-BE49-F238E27FC236}">
                <a16:creationId xmlns:a16="http://schemas.microsoft.com/office/drawing/2014/main" id="{AF117EB7-9FE3-269A-C592-B850710BE689}"/>
              </a:ext>
            </a:extLst>
          </p:cNvPr>
          <p:cNvSpPr>
            <a:spLocks noGrp="1"/>
          </p:cNvSpPr>
          <p:nvPr>
            <p:ph idx="1"/>
          </p:nvPr>
        </p:nvSpPr>
        <p:spPr>
          <a:xfrm>
            <a:off x="360363" y="900113"/>
            <a:ext cx="8639175" cy="1614487"/>
          </a:xfrm>
        </p:spPr>
        <p:txBody>
          <a:bodyPr/>
          <a:lstStyle/>
          <a:p>
            <a:pPr marL="285750" indent="-285750">
              <a:buFont typeface="Arial" panose="020B0604020202020204" pitchFamily="34" charset="0"/>
              <a:buChar char="•"/>
            </a:pPr>
            <a:r>
              <a:rPr lang="en-US" altLang="en-US" sz="2200"/>
              <a:t>Independent development</a:t>
            </a:r>
          </a:p>
          <a:p>
            <a:pPr marL="285750" indent="-285750">
              <a:buFont typeface="Arial" panose="020B0604020202020204" pitchFamily="34" charset="0"/>
              <a:buChar char="•"/>
            </a:pPr>
            <a:r>
              <a:rPr lang="en-US" altLang="en-US" sz="2200"/>
              <a:t>Independent deployment</a:t>
            </a:r>
          </a:p>
          <a:p>
            <a:pPr marL="285750" indent="-285750">
              <a:buFont typeface="Arial" panose="020B0604020202020204" pitchFamily="34" charset="0"/>
              <a:buChar char="•"/>
            </a:pPr>
            <a:r>
              <a:rPr lang="en-US" altLang="en-US" sz="2200"/>
              <a:t>Fault isolation</a:t>
            </a:r>
          </a:p>
          <a:p>
            <a:pPr marL="285750" indent="-285750">
              <a:buFont typeface="Arial" panose="020B0604020202020204" pitchFamily="34" charset="0"/>
              <a:buChar char="•"/>
            </a:pPr>
            <a:r>
              <a:rPr lang="en-US" altLang="en-US" sz="2200"/>
              <a:t>Mixed technology stack</a:t>
            </a:r>
          </a:p>
          <a:p>
            <a:pPr marL="285750" indent="-285750">
              <a:buFont typeface="Arial" panose="020B0604020202020204" pitchFamily="34" charset="0"/>
              <a:buChar char="•"/>
            </a:pPr>
            <a:r>
              <a:rPr lang="en-US" altLang="en-US" sz="2200"/>
              <a:t>Granular scaling</a:t>
            </a:r>
          </a:p>
          <a:p>
            <a:pPr marL="285750" indent="-285750">
              <a:buFont typeface="Arial" panose="020B0604020202020204" pitchFamily="34" charset="0"/>
              <a:buChar char="•"/>
            </a:pPr>
            <a:endParaRPr lang="en-US" altLang="en-US" sz="2200"/>
          </a:p>
          <a:p>
            <a:pPr marL="285750" indent="-285750">
              <a:buFont typeface="Arial" panose="020B0604020202020204" pitchFamily="34" charset="0"/>
              <a:buChar char="•"/>
            </a:pPr>
            <a:r>
              <a:rPr lang="en-US" altLang="en-US" sz="2200"/>
              <a:t>Amazon</a:t>
            </a:r>
          </a:p>
          <a:p>
            <a:pPr marL="285750" indent="-285750">
              <a:buFont typeface="Arial" panose="020B0604020202020204" pitchFamily="34" charset="0"/>
              <a:buChar char="•"/>
            </a:pPr>
            <a:r>
              <a:rPr lang="en-US" altLang="en-US" sz="2200"/>
              <a:t>Netflix</a:t>
            </a:r>
          </a:p>
          <a:p>
            <a:pPr marL="285750" indent="-285750">
              <a:buFont typeface="Arial" panose="020B0604020202020204" pitchFamily="34" charset="0"/>
              <a:buChar char="•"/>
            </a:pPr>
            <a:r>
              <a:rPr lang="en-US" altLang="en-US" sz="2200"/>
              <a:t>Uber</a:t>
            </a:r>
          </a:p>
          <a:p>
            <a:pPr marL="285750" indent="-285750">
              <a:buFont typeface="Arial" panose="020B0604020202020204" pitchFamily="34" charset="0"/>
              <a:buChar char="•"/>
            </a:pPr>
            <a:r>
              <a:rPr lang="en-US" altLang="en-US" sz="2200"/>
              <a:t>Ebay</a:t>
            </a:r>
          </a:p>
          <a:p>
            <a:pPr marL="285750" indent="-285750">
              <a:buFont typeface="Arial" panose="020B0604020202020204" pitchFamily="34" charset="0"/>
              <a:buChar char="•"/>
            </a:pPr>
            <a:r>
              <a:rPr lang="en-US" altLang="en-US" sz="2200"/>
              <a:t>soundcloud</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561D7-04DB-1D90-D547-2BBBE457CCEF}"/>
              </a:ext>
            </a:extLst>
          </p:cNvPr>
          <p:cNvSpPr>
            <a:spLocks noGrp="1"/>
          </p:cNvSpPr>
          <p:nvPr>
            <p:ph type="title"/>
          </p:nvPr>
        </p:nvSpPr>
        <p:spPr>
          <a:xfrm>
            <a:off x="184150" y="133350"/>
            <a:ext cx="8820150" cy="554038"/>
          </a:xfrm>
        </p:spPr>
        <p:txBody>
          <a:bodyPr/>
          <a:lstStyle/>
          <a:p>
            <a:pPr>
              <a:defRPr/>
            </a:pPr>
            <a:r>
              <a:rPr lang="en-US" dirty="0">
                <a:effectLst/>
              </a:rPr>
              <a:t>Ecommerce Analysis</a:t>
            </a:r>
            <a:endParaRPr lang="en-US" dirty="0"/>
          </a:p>
        </p:txBody>
      </p:sp>
      <p:sp>
        <p:nvSpPr>
          <p:cNvPr id="33794" name="Content Placeholder 2">
            <a:extLst>
              <a:ext uri="{FF2B5EF4-FFF2-40B4-BE49-F238E27FC236}">
                <a16:creationId xmlns:a16="http://schemas.microsoft.com/office/drawing/2014/main" id="{C5C4B883-5031-D2A8-2809-75C835ECF67B}"/>
              </a:ext>
            </a:extLst>
          </p:cNvPr>
          <p:cNvSpPr>
            <a:spLocks noGrp="1"/>
          </p:cNvSpPr>
          <p:nvPr>
            <p:ph idx="1"/>
          </p:nvPr>
        </p:nvSpPr>
        <p:spPr>
          <a:xfrm>
            <a:off x="273050" y="914400"/>
            <a:ext cx="8731250" cy="6172200"/>
          </a:xfrm>
        </p:spPr>
        <p:txBody>
          <a:bodyPr/>
          <a:lstStyle/>
          <a:p>
            <a:pPr algn="l"/>
            <a:r>
              <a:rPr lang="en-IN" sz="2000" b="1" i="0" dirty="0">
                <a:solidFill>
                  <a:srgbClr val="292929"/>
                </a:solidFill>
                <a:effectLst/>
                <a:latin typeface="Calibri" panose="020F0502020204030204" pitchFamily="34" charset="0"/>
                <a:cs typeface="Calibri" panose="020F0502020204030204" pitchFamily="34" charset="0"/>
              </a:rPr>
              <a:t>Functional Requirements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List products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Filter products as per brand and categories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Put products into the shopping cart</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Apply coupon for discounts and see the total cost all for all of the items in shopping cart</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Checkout the shopping cart and create an order</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List my old orders and order items history</a:t>
            </a:r>
          </a:p>
        </p:txBody>
      </p:sp>
    </p:spTree>
    <p:extLst>
      <p:ext uri="{BB962C8B-B14F-4D97-AF65-F5344CB8AC3E}">
        <p14:creationId xmlns:p14="http://schemas.microsoft.com/office/powerpoint/2010/main" val="33756244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561D7-04DB-1D90-D547-2BBBE457CCEF}"/>
              </a:ext>
            </a:extLst>
          </p:cNvPr>
          <p:cNvSpPr>
            <a:spLocks noGrp="1"/>
          </p:cNvSpPr>
          <p:nvPr>
            <p:ph type="title"/>
          </p:nvPr>
        </p:nvSpPr>
        <p:spPr>
          <a:xfrm>
            <a:off x="184150" y="133350"/>
            <a:ext cx="8820150" cy="554038"/>
          </a:xfrm>
        </p:spPr>
        <p:txBody>
          <a:bodyPr/>
          <a:lstStyle/>
          <a:p>
            <a:pPr>
              <a:defRPr/>
            </a:pPr>
            <a:r>
              <a:rPr lang="en-US" dirty="0">
                <a:effectLst/>
              </a:rPr>
              <a:t>Nouns and Verbs</a:t>
            </a:r>
            <a:endParaRPr lang="en-US" dirty="0"/>
          </a:p>
        </p:txBody>
      </p:sp>
      <p:sp>
        <p:nvSpPr>
          <p:cNvPr id="33794" name="Content Placeholder 2">
            <a:extLst>
              <a:ext uri="{FF2B5EF4-FFF2-40B4-BE49-F238E27FC236}">
                <a16:creationId xmlns:a16="http://schemas.microsoft.com/office/drawing/2014/main" id="{C5C4B883-5031-D2A8-2809-75C835ECF67B}"/>
              </a:ext>
            </a:extLst>
          </p:cNvPr>
          <p:cNvSpPr>
            <a:spLocks noGrp="1"/>
          </p:cNvSpPr>
          <p:nvPr>
            <p:ph idx="1"/>
          </p:nvPr>
        </p:nvSpPr>
        <p:spPr>
          <a:xfrm>
            <a:off x="273050" y="914400"/>
            <a:ext cx="2698750" cy="6172200"/>
          </a:xfrm>
        </p:spPr>
        <p:txBody>
          <a:bodyPr/>
          <a:lstStyle/>
          <a:p>
            <a:pPr algn="l"/>
            <a:r>
              <a:rPr lang="en-IN" sz="2000" b="1" i="0" dirty="0">
                <a:solidFill>
                  <a:srgbClr val="292929"/>
                </a:solidFill>
                <a:effectLst/>
                <a:latin typeface="Calibri" panose="020F0502020204030204" pitchFamily="34" charset="0"/>
                <a:cs typeface="Calibri" panose="020F0502020204030204" pitchFamily="34" charset="0"/>
              </a:rPr>
              <a:t>Nouns: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Customer</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Order</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Order Details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Product</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Shopping Cart</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Shopping Cart Items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Supplier</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User</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Address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Brand</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Category</a:t>
            </a:r>
          </a:p>
        </p:txBody>
      </p:sp>
      <p:sp>
        <p:nvSpPr>
          <p:cNvPr id="3" name="Content Placeholder 2">
            <a:extLst>
              <a:ext uri="{FF2B5EF4-FFF2-40B4-BE49-F238E27FC236}">
                <a16:creationId xmlns:a16="http://schemas.microsoft.com/office/drawing/2014/main" id="{508B2A87-D058-FB1D-3AA8-2C85AD931E5D}"/>
              </a:ext>
            </a:extLst>
          </p:cNvPr>
          <p:cNvSpPr txBox="1">
            <a:spLocks/>
          </p:cNvSpPr>
          <p:nvPr/>
        </p:nvSpPr>
        <p:spPr bwMode="auto">
          <a:xfrm>
            <a:off x="2971800" y="914400"/>
            <a:ext cx="5899149" cy="581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Font typeface="Arial" panose="020B0604020202020204" pitchFamily="34" charset="0"/>
              <a:buNone/>
              <a:defRPr sz="1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16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14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l"/>
            <a:r>
              <a:rPr lang="en-IN" sz="2000" b="1" i="0" dirty="0">
                <a:solidFill>
                  <a:srgbClr val="292929"/>
                </a:solidFill>
                <a:effectLst/>
                <a:latin typeface="Calibri" panose="020F0502020204030204" pitchFamily="34" charset="0"/>
                <a:cs typeface="Calibri" panose="020F0502020204030204" pitchFamily="34" charset="0"/>
              </a:rPr>
              <a:t>Verbs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List products applying to paging</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Filter products by brand, category and supplier</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See product all information in the details screen</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Put products in to the shopping cart</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See total cost for all of the items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See total cost for each item</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Checkout order with purchase steps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Specify delivery address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Specify delivery note for delivery address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Specify credit card information</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Pay for the items</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Tell me how many items are in stock</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Receive order confirmation email</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List the order and details history</a:t>
            </a:r>
          </a:p>
          <a:p>
            <a:pPr marL="342900" indent="-342900" algn="l">
              <a:buFont typeface="Arial" panose="020B0604020202020204" pitchFamily="34" charset="0"/>
              <a:buChar char="•"/>
            </a:pPr>
            <a:r>
              <a:rPr lang="en-IN" sz="2000" b="0" i="0" dirty="0">
                <a:solidFill>
                  <a:srgbClr val="292929"/>
                </a:solidFill>
                <a:effectLst/>
                <a:latin typeface="Calibri" panose="020F0502020204030204" pitchFamily="34" charset="0"/>
                <a:cs typeface="Calibri" panose="020F0502020204030204" pitchFamily="34" charset="0"/>
              </a:rPr>
              <a:t>Login system and remember shopping cart items</a:t>
            </a:r>
          </a:p>
        </p:txBody>
      </p:sp>
    </p:spTree>
    <p:extLst>
      <p:ext uri="{BB962C8B-B14F-4D97-AF65-F5344CB8AC3E}">
        <p14:creationId xmlns:p14="http://schemas.microsoft.com/office/powerpoint/2010/main" val="35455760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EC26C1D-6089-F2FD-C6A3-D857A11949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1694" y="248370"/>
            <a:ext cx="7440612" cy="636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81755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FCDE051F-EAFA-EEB1-4CC6-268AA9447B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89038"/>
            <a:ext cx="9144000" cy="4478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96410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Refactoring</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1705651007"/>
      </p:ext>
    </p:extLst>
  </p:cSld>
  <p:clrMapOvr>
    <a:masterClrMapping/>
  </p:clrMapOvr>
  <p:transition spd="slow">
    <p:circl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561D7-04DB-1D90-D547-2BBBE457CCEF}"/>
              </a:ext>
            </a:extLst>
          </p:cNvPr>
          <p:cNvSpPr>
            <a:spLocks noGrp="1"/>
          </p:cNvSpPr>
          <p:nvPr>
            <p:ph type="title"/>
          </p:nvPr>
        </p:nvSpPr>
        <p:spPr>
          <a:xfrm>
            <a:off x="184150" y="133350"/>
            <a:ext cx="8820150" cy="554038"/>
          </a:xfrm>
        </p:spPr>
        <p:txBody>
          <a:bodyPr/>
          <a:lstStyle/>
          <a:p>
            <a:pPr>
              <a:defRPr/>
            </a:pPr>
            <a:r>
              <a:rPr lang="en-US" dirty="0">
                <a:effectLst/>
              </a:rPr>
              <a:t>Strangler Pattern</a:t>
            </a:r>
            <a:endParaRPr lang="en-US" dirty="0"/>
          </a:p>
        </p:txBody>
      </p:sp>
      <p:sp>
        <p:nvSpPr>
          <p:cNvPr id="33794" name="Content Placeholder 2">
            <a:extLst>
              <a:ext uri="{FF2B5EF4-FFF2-40B4-BE49-F238E27FC236}">
                <a16:creationId xmlns:a16="http://schemas.microsoft.com/office/drawing/2014/main" id="{C5C4B883-5031-D2A8-2809-75C835ECF67B}"/>
              </a:ext>
            </a:extLst>
          </p:cNvPr>
          <p:cNvSpPr>
            <a:spLocks noGrp="1"/>
          </p:cNvSpPr>
          <p:nvPr>
            <p:ph idx="1"/>
          </p:nvPr>
        </p:nvSpPr>
        <p:spPr>
          <a:xfrm>
            <a:off x="273050" y="914400"/>
            <a:ext cx="8731250" cy="6172200"/>
          </a:xfrm>
        </p:spPr>
        <p:txBody>
          <a:bodyPr/>
          <a:lstStyle/>
          <a:p>
            <a:pPr marL="342900" indent="-342900" algn="l">
              <a:buFont typeface="Arial" panose="020B0604020202020204" pitchFamily="34" charset="0"/>
              <a:buChar char="•"/>
            </a:pPr>
            <a:r>
              <a:rPr lang="en-IN" sz="2000" dirty="0">
                <a:solidFill>
                  <a:srgbClr val="323232"/>
                </a:solidFill>
                <a:latin typeface="Calibri" panose="020F0502020204030204" pitchFamily="34" charset="0"/>
                <a:cs typeface="Calibri" panose="020F0502020204030204" pitchFamily="34" charset="0"/>
              </a:rPr>
              <a:t>A</a:t>
            </a:r>
            <a:r>
              <a:rPr lang="en-IN" sz="2000" i="0" dirty="0">
                <a:solidFill>
                  <a:srgbClr val="323232"/>
                </a:solidFill>
                <a:effectLst/>
                <a:latin typeface="Calibri" panose="020F0502020204030204" pitchFamily="34" charset="0"/>
                <a:cs typeface="Calibri" panose="020F0502020204030204" pitchFamily="34" charset="0"/>
              </a:rPr>
              <a:t>llows software teams to retire legacy systems incrementally and avoid the pitfalls of major rewrites.</a:t>
            </a:r>
          </a:p>
          <a:p>
            <a:pPr marL="342900" indent="-342900">
              <a:buFont typeface="Arial" panose="020B0604020202020204" pitchFamily="34" charset="0"/>
              <a:buChar char="•"/>
            </a:pPr>
            <a:r>
              <a:rPr lang="en-IN" sz="2000" i="0" dirty="0">
                <a:solidFill>
                  <a:srgbClr val="323232"/>
                </a:solidFill>
                <a:effectLst/>
                <a:latin typeface="Calibri" panose="020F0502020204030204" pitchFamily="34" charset="0"/>
                <a:cs typeface="Calibri" panose="020F0502020204030204" pitchFamily="34" charset="0"/>
              </a:rPr>
              <a:t>Rather than completely disassemble an application system and rewrite its code, this pattern offers development teams a way to incrementally update sections of code and functionality without the need to completely shut the system down.</a:t>
            </a:r>
          </a:p>
          <a:p>
            <a:pPr marL="342900" indent="-342900">
              <a:buFont typeface="Arial" panose="020B0604020202020204" pitchFamily="34" charset="0"/>
              <a:buChar char="•"/>
            </a:pPr>
            <a:r>
              <a:rPr lang="en-IN" sz="2000" i="0" dirty="0">
                <a:solidFill>
                  <a:srgbClr val="323232"/>
                </a:solidFill>
                <a:effectLst/>
                <a:latin typeface="Calibri" panose="020F0502020204030204" pitchFamily="34" charset="0"/>
                <a:cs typeface="Calibri" panose="020F0502020204030204" pitchFamily="34" charset="0"/>
              </a:rPr>
              <a:t>Eventually, all the services and components will be refactored to integrate with a new application system, and the legacy system can retire.</a:t>
            </a:r>
          </a:p>
          <a:p>
            <a:pPr marL="342900" indent="-342900">
              <a:buFont typeface="Arial" panose="020B0604020202020204" pitchFamily="34" charset="0"/>
              <a:buChar char="•"/>
            </a:pPr>
            <a:r>
              <a:rPr lang="en-IN" sz="2000" i="0" dirty="0">
                <a:solidFill>
                  <a:srgbClr val="323232"/>
                </a:solidFill>
                <a:effectLst/>
                <a:latin typeface="Calibri" panose="020F0502020204030204" pitchFamily="34" charset="0"/>
                <a:cs typeface="Calibri" panose="020F0502020204030204" pitchFamily="34" charset="0"/>
              </a:rPr>
              <a:t>migration process can proceed as an iterative process rather than a complex rip-and-replace scramble.</a:t>
            </a:r>
          </a:p>
          <a:p>
            <a:pPr marL="342900" indent="-342900">
              <a:buFont typeface="Arial" panose="020B0604020202020204" pitchFamily="34" charset="0"/>
              <a:buChar char="•"/>
            </a:pPr>
            <a:r>
              <a:rPr lang="en-IN" sz="2000" i="0" dirty="0">
                <a:solidFill>
                  <a:srgbClr val="323232"/>
                </a:solidFill>
                <a:effectLst/>
                <a:latin typeface="Calibri" panose="020F0502020204030204" pitchFamily="34" charset="0"/>
                <a:cs typeface="Calibri" panose="020F0502020204030204" pitchFamily="34" charset="0"/>
              </a:rPr>
              <a:t>One of the biggest components of the strangler pattern is the facade interface, which acts as the main point of interaction between the legacy system and the external apps and systems that call it</a:t>
            </a:r>
          </a:p>
          <a:p>
            <a:pPr marL="342900" indent="-342900" algn="l">
              <a:buFont typeface="Arial" panose="020B0604020202020204" pitchFamily="34" charset="0"/>
              <a:buChar char="•"/>
            </a:pPr>
            <a:endParaRPr lang="en-IN" sz="2000" i="0" dirty="0">
              <a:solidFill>
                <a:srgbClr val="323232"/>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80201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fontScale="90000"/>
          </a:bodyPr>
          <a:lstStyle/>
          <a:p>
            <a:pPr algn="ctr"/>
            <a:r>
              <a:rPr lang="en-US" b="1" dirty="0"/>
              <a:t>Make small programs from an entire application.</a:t>
            </a:r>
            <a:br>
              <a:rPr lang="en-US" b="1" dirty="0"/>
            </a:br>
            <a:r>
              <a:rPr lang="en-US" b="1" dirty="0"/>
              <a:t>The application still needs to behave as a single entity but having properties of smaller programs</a:t>
            </a:r>
            <a:br>
              <a:rPr lang="en-US" b="1" dirty="0"/>
            </a:br>
            <a:r>
              <a:rPr lang="en-US" b="1" dirty="0"/>
              <a:t>	</a:t>
            </a:r>
            <a:endParaRPr lang="en-IN" b="1" dirty="0"/>
          </a:p>
        </p:txBody>
      </p:sp>
    </p:spTree>
    <p:extLst>
      <p:ext uri="{BB962C8B-B14F-4D97-AF65-F5344CB8AC3E}">
        <p14:creationId xmlns:p14="http://schemas.microsoft.com/office/powerpoint/2010/main" val="173011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561D7-04DB-1D90-D547-2BBBE457CCEF}"/>
              </a:ext>
            </a:extLst>
          </p:cNvPr>
          <p:cNvSpPr>
            <a:spLocks noGrp="1"/>
          </p:cNvSpPr>
          <p:nvPr>
            <p:ph type="title"/>
          </p:nvPr>
        </p:nvSpPr>
        <p:spPr>
          <a:xfrm>
            <a:off x="184150" y="133350"/>
            <a:ext cx="8820150" cy="554038"/>
          </a:xfrm>
        </p:spPr>
        <p:txBody>
          <a:bodyPr/>
          <a:lstStyle/>
          <a:p>
            <a:pPr>
              <a:defRPr/>
            </a:pPr>
            <a:r>
              <a:rPr lang="en-US" dirty="0">
                <a:effectLst/>
              </a:rPr>
              <a:t>Implement Strangler Pattern</a:t>
            </a:r>
            <a:endParaRPr lang="en-US" dirty="0"/>
          </a:p>
        </p:txBody>
      </p:sp>
      <p:pic>
        <p:nvPicPr>
          <p:cNvPr id="3076" name="Picture 4">
            <a:extLst>
              <a:ext uri="{FF2B5EF4-FFF2-40B4-BE49-F238E27FC236}">
                <a16:creationId xmlns:a16="http://schemas.microsoft.com/office/drawing/2014/main" id="{AEFED9C9-9B28-1FD0-8269-721D863E6D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5888" y="0"/>
            <a:ext cx="383063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72351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561D7-04DB-1D90-D547-2BBBE457CCEF}"/>
              </a:ext>
            </a:extLst>
          </p:cNvPr>
          <p:cNvSpPr>
            <a:spLocks noGrp="1"/>
          </p:cNvSpPr>
          <p:nvPr>
            <p:ph type="title"/>
          </p:nvPr>
        </p:nvSpPr>
        <p:spPr>
          <a:xfrm>
            <a:off x="184150" y="133350"/>
            <a:ext cx="8820150" cy="554038"/>
          </a:xfrm>
        </p:spPr>
        <p:txBody>
          <a:bodyPr/>
          <a:lstStyle/>
          <a:p>
            <a:pPr>
              <a:defRPr/>
            </a:pPr>
            <a:r>
              <a:rPr lang="en-US" dirty="0">
                <a:effectLst/>
              </a:rPr>
              <a:t>Anti - Corruption Layer Pattern</a:t>
            </a:r>
            <a:endParaRPr lang="en-US" dirty="0"/>
          </a:p>
        </p:txBody>
      </p:sp>
      <p:sp>
        <p:nvSpPr>
          <p:cNvPr id="33794" name="Content Placeholder 2">
            <a:extLst>
              <a:ext uri="{FF2B5EF4-FFF2-40B4-BE49-F238E27FC236}">
                <a16:creationId xmlns:a16="http://schemas.microsoft.com/office/drawing/2014/main" id="{C5C4B883-5031-D2A8-2809-75C835ECF67B}"/>
              </a:ext>
            </a:extLst>
          </p:cNvPr>
          <p:cNvSpPr>
            <a:spLocks noGrp="1"/>
          </p:cNvSpPr>
          <p:nvPr>
            <p:ph idx="1"/>
          </p:nvPr>
        </p:nvSpPr>
        <p:spPr>
          <a:xfrm>
            <a:off x="273050" y="914400"/>
            <a:ext cx="8731250" cy="6172200"/>
          </a:xfrm>
        </p:spPr>
        <p:txBody>
          <a:bodyPr/>
          <a:lstStyle/>
          <a:p>
            <a:pPr marL="342900" indent="-342900" algn="l">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Most systems rely on data or behaviours from another service or an external 3rd party. The problem is they often don’t share the same semantics or data structures. Left unchecked this leads to convoluting up your own boundary with concepts from another boundary.</a:t>
            </a:r>
          </a:p>
          <a:p>
            <a:pPr marL="342900" indent="-342900">
              <a:buFont typeface="Arial" panose="020B0604020202020204" pitchFamily="34" charset="0"/>
              <a:buChar char="•"/>
            </a:pPr>
            <a:r>
              <a:rPr lang="en-IN" sz="2000" i="0" dirty="0">
                <a:solidFill>
                  <a:srgbClr val="323232"/>
                </a:solidFill>
                <a:effectLst/>
                <a:latin typeface="Calibri" panose="020F0502020204030204" pitchFamily="34" charset="0"/>
                <a:cs typeface="Calibri" panose="020F0502020204030204" pitchFamily="34" charset="0"/>
              </a:rPr>
              <a:t>ACL is a great way to isolate the logic of translation from external sources into the semantics defined within your own logical service boundary. </a:t>
            </a:r>
          </a:p>
          <a:p>
            <a:pPr marL="342900" indent="-342900">
              <a:buFont typeface="Arial" panose="020B0604020202020204" pitchFamily="34" charset="0"/>
              <a:buChar char="•"/>
            </a:pPr>
            <a:r>
              <a:rPr lang="en-IN" sz="2000" i="0" dirty="0">
                <a:solidFill>
                  <a:srgbClr val="323232"/>
                </a:solidFill>
                <a:effectLst/>
                <a:latin typeface="Calibri" panose="020F0502020204030204" pitchFamily="34" charset="0"/>
                <a:cs typeface="Calibri" panose="020F0502020204030204" pitchFamily="34" charset="0"/>
              </a:rPr>
              <a:t>To interoperate with the legacy system, the new application may need to support outdated infrastructure, protocols, data models, APIs, or other features that you wouldn't otherwise put into a modern application.</a:t>
            </a:r>
          </a:p>
          <a:p>
            <a:pPr marL="342900" indent="-342900">
              <a:buFont typeface="Arial" panose="020B0604020202020204" pitchFamily="34" charset="0"/>
              <a:buChar char="•"/>
            </a:pPr>
            <a:r>
              <a:rPr lang="en-IN" sz="2000" i="0" dirty="0">
                <a:solidFill>
                  <a:srgbClr val="323232"/>
                </a:solidFill>
                <a:effectLst/>
                <a:latin typeface="Calibri" panose="020F0502020204030204" pitchFamily="34" charset="0"/>
                <a:cs typeface="Calibri" panose="020F0502020204030204" pitchFamily="34" charset="0"/>
              </a:rPr>
              <a:t>The anti-corruption layer contains all of the logic necessary to translate between the two systems. The layer can be implemented as a component within the application or as an independent service.</a:t>
            </a:r>
          </a:p>
        </p:txBody>
      </p:sp>
    </p:spTree>
    <p:extLst>
      <p:ext uri="{BB962C8B-B14F-4D97-AF65-F5344CB8AC3E}">
        <p14:creationId xmlns:p14="http://schemas.microsoft.com/office/powerpoint/2010/main" val="11282617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561D7-04DB-1D90-D547-2BBBE457CCEF}"/>
              </a:ext>
            </a:extLst>
          </p:cNvPr>
          <p:cNvSpPr>
            <a:spLocks noGrp="1"/>
          </p:cNvSpPr>
          <p:nvPr>
            <p:ph type="title"/>
          </p:nvPr>
        </p:nvSpPr>
        <p:spPr>
          <a:xfrm>
            <a:off x="184150" y="133350"/>
            <a:ext cx="8820150" cy="554038"/>
          </a:xfrm>
        </p:spPr>
        <p:txBody>
          <a:bodyPr/>
          <a:lstStyle/>
          <a:p>
            <a:pPr>
              <a:defRPr/>
            </a:pPr>
            <a:r>
              <a:rPr lang="en-US" dirty="0">
                <a:effectLst/>
              </a:rPr>
              <a:t>Anti - Corruption Layer Pattern</a:t>
            </a:r>
            <a:endParaRPr lang="en-US" dirty="0"/>
          </a:p>
        </p:txBody>
      </p:sp>
      <p:pic>
        <p:nvPicPr>
          <p:cNvPr id="4098" name="Picture 2" descr="Diagram of the Anti-Corruption Layer pattern">
            <a:extLst>
              <a:ext uri="{FF2B5EF4-FFF2-40B4-BE49-F238E27FC236}">
                <a16:creationId xmlns:a16="http://schemas.microsoft.com/office/drawing/2014/main" id="{CF4F1BE9-6758-937C-E46F-5A7F67FC1B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043" y="1600200"/>
            <a:ext cx="8537914"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87550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561D7-04DB-1D90-D547-2BBBE457CCEF}"/>
              </a:ext>
            </a:extLst>
          </p:cNvPr>
          <p:cNvSpPr>
            <a:spLocks noGrp="1"/>
          </p:cNvSpPr>
          <p:nvPr>
            <p:ph type="title"/>
          </p:nvPr>
        </p:nvSpPr>
        <p:spPr>
          <a:xfrm>
            <a:off x="184150" y="133350"/>
            <a:ext cx="8820150" cy="554038"/>
          </a:xfrm>
        </p:spPr>
        <p:txBody>
          <a:bodyPr/>
          <a:lstStyle/>
          <a:p>
            <a:pPr>
              <a:defRPr/>
            </a:pPr>
            <a:r>
              <a:rPr lang="en-US" dirty="0">
                <a:effectLst/>
              </a:rPr>
              <a:t>Issues and considerations</a:t>
            </a:r>
            <a:endParaRPr lang="en-US" dirty="0"/>
          </a:p>
        </p:txBody>
      </p:sp>
      <p:sp>
        <p:nvSpPr>
          <p:cNvPr id="33794" name="Content Placeholder 2">
            <a:extLst>
              <a:ext uri="{FF2B5EF4-FFF2-40B4-BE49-F238E27FC236}">
                <a16:creationId xmlns:a16="http://schemas.microsoft.com/office/drawing/2014/main" id="{C5C4B883-5031-D2A8-2809-75C835ECF67B}"/>
              </a:ext>
            </a:extLst>
          </p:cNvPr>
          <p:cNvSpPr>
            <a:spLocks noGrp="1"/>
          </p:cNvSpPr>
          <p:nvPr>
            <p:ph idx="1"/>
          </p:nvPr>
        </p:nvSpPr>
        <p:spPr>
          <a:xfrm>
            <a:off x="273050" y="914400"/>
            <a:ext cx="8731250" cy="6172200"/>
          </a:xfrm>
        </p:spPr>
        <p:txBody>
          <a:bodyPr/>
          <a:lstStyle/>
          <a:p>
            <a:pPr marL="342900" indent="-342900" algn="l">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Adds latency </a:t>
            </a:r>
          </a:p>
          <a:p>
            <a:pPr marL="342900" indent="-342900" algn="l">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Adds an additional service that must be managed and maintained.</a:t>
            </a:r>
          </a:p>
          <a:p>
            <a:pPr marL="342900" indent="-342900" algn="l">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Consider to scale.</a:t>
            </a:r>
          </a:p>
          <a:p>
            <a:pPr marL="342900" indent="-342900" algn="l">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Consider whether you need more than one anti-corruption layer. </a:t>
            </a:r>
          </a:p>
          <a:p>
            <a:pPr marL="342900" indent="-342900" algn="l">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Consider how the anti-corruption layer will be managed in relation with your other applications or services?</a:t>
            </a:r>
          </a:p>
          <a:p>
            <a:pPr marL="342900" indent="-342900" algn="l">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Make sure transaction and data consistency are maintained and can be monitored.</a:t>
            </a:r>
          </a:p>
          <a:p>
            <a:pPr marL="342900" indent="-342900" algn="l">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Consider if to handle all communication between different subsystems, or just a subset of features.</a:t>
            </a:r>
          </a:p>
          <a:p>
            <a:pPr marL="342900" indent="-342900" algn="l">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If the anti-corruption layer is part of an application migration strategy, consider whether it will be permanent, or will be retired after all legacy functionality has been migrated.</a:t>
            </a:r>
          </a:p>
          <a:p>
            <a:pPr marL="342900" indent="-342900" algn="l">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Use this pattern when:</a:t>
            </a:r>
          </a:p>
          <a:p>
            <a:pPr marL="1085850" lvl="1" indent="-342900">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A migration is planned to happen over multiple stages, but integration between new and legacy systems needs to be maintained.</a:t>
            </a:r>
          </a:p>
          <a:p>
            <a:pPr marL="1085850" lvl="1" indent="-342900">
              <a:buFont typeface="Arial" panose="020B0604020202020204" pitchFamily="34" charset="0"/>
              <a:buChar char="•"/>
            </a:pPr>
            <a:r>
              <a:rPr lang="en-IN" sz="2000" i="0" dirty="0">
                <a:solidFill>
                  <a:srgbClr val="000000"/>
                </a:solidFill>
                <a:effectLst/>
                <a:latin typeface="Calibri" panose="020F0502020204030204" pitchFamily="34" charset="0"/>
                <a:cs typeface="Calibri" panose="020F0502020204030204" pitchFamily="34" charset="0"/>
              </a:rPr>
              <a:t>Two or more subsystems have different semantics</a:t>
            </a:r>
          </a:p>
          <a:p>
            <a:pPr marL="342900" indent="-342900" algn="l">
              <a:buFont typeface="Arial" panose="020B0604020202020204" pitchFamily="34" charset="0"/>
              <a:buChar char="•"/>
            </a:pPr>
            <a:endParaRPr lang="en-IN" sz="2000" i="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387761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F5BD1-F512-919E-5B54-C33FC95E800E}"/>
              </a:ext>
            </a:extLst>
          </p:cNvPr>
          <p:cNvSpPr>
            <a:spLocks noGrp="1"/>
          </p:cNvSpPr>
          <p:nvPr>
            <p:ph type="title"/>
          </p:nvPr>
        </p:nvSpPr>
        <p:spPr>
          <a:xfrm>
            <a:off x="184150" y="133350"/>
            <a:ext cx="8820150" cy="554038"/>
          </a:xfrm>
        </p:spPr>
        <p:txBody>
          <a:bodyPr/>
          <a:lstStyle/>
          <a:p>
            <a:pPr>
              <a:defRPr/>
            </a:pPr>
            <a:r>
              <a:rPr lang="en-US" sz="2800" dirty="0"/>
              <a:t>Important Spring Cloud Modules</a:t>
            </a:r>
          </a:p>
        </p:txBody>
      </p:sp>
      <p:sp>
        <p:nvSpPr>
          <p:cNvPr id="45058" name="Content Placeholder 2">
            <a:extLst>
              <a:ext uri="{FF2B5EF4-FFF2-40B4-BE49-F238E27FC236}">
                <a16:creationId xmlns:a16="http://schemas.microsoft.com/office/drawing/2014/main" id="{574AE3B0-E006-C0EA-EA05-C6B20C434A5B}"/>
              </a:ext>
            </a:extLst>
          </p:cNvPr>
          <p:cNvSpPr>
            <a:spLocks noGrp="1"/>
          </p:cNvSpPr>
          <p:nvPr>
            <p:ph idx="1"/>
          </p:nvPr>
        </p:nvSpPr>
        <p:spPr>
          <a:xfrm>
            <a:off x="360363" y="685800"/>
            <a:ext cx="8250237" cy="5562600"/>
          </a:xfrm>
        </p:spPr>
        <p:txBody>
          <a:bodyPr/>
          <a:lstStyle/>
          <a:p>
            <a:pPr marL="342900" indent="-342900">
              <a:buFont typeface="Arial" panose="020B0604020202020204" pitchFamily="34" charset="0"/>
              <a:buChar char="•"/>
            </a:pPr>
            <a:r>
              <a:rPr lang="en-US" altLang="en-US" sz="2200" dirty="0"/>
              <a:t>Dynamic Scale Up and Down. Using a combination of</a:t>
            </a:r>
          </a:p>
          <a:p>
            <a:pPr marL="1085850" lvl="1" indent="-342900">
              <a:buFont typeface="Arial" panose="020B0604020202020204" pitchFamily="34" charset="0"/>
              <a:buChar char="•"/>
            </a:pPr>
            <a:r>
              <a:rPr lang="en-US" altLang="en-US" sz="2200" dirty="0"/>
              <a:t>Naming Server (Eureka) - for registering all microservices.</a:t>
            </a:r>
          </a:p>
          <a:p>
            <a:pPr marL="1085850" lvl="1" indent="-342900">
              <a:buFont typeface="Arial" panose="020B0604020202020204" pitchFamily="34" charset="0"/>
              <a:buChar char="•"/>
            </a:pPr>
            <a:r>
              <a:rPr lang="en-US" altLang="en-US" sz="2200" dirty="0"/>
              <a:t>Ribbon (Client Side Load Balancing)</a:t>
            </a:r>
          </a:p>
          <a:p>
            <a:pPr marL="1085850" lvl="1" indent="-342900">
              <a:buFont typeface="Arial" panose="020B0604020202020204" pitchFamily="34" charset="0"/>
              <a:buChar char="•"/>
            </a:pPr>
            <a:r>
              <a:rPr lang="en-US" altLang="en-US" sz="2200" dirty="0"/>
              <a:t>Feign (Easier REST Clients)</a:t>
            </a:r>
          </a:p>
          <a:p>
            <a:pPr marL="342900" indent="-342900">
              <a:buFont typeface="Arial" panose="020B0604020202020204" pitchFamily="34" charset="0"/>
              <a:buChar char="•"/>
            </a:pPr>
            <a:r>
              <a:rPr lang="en-US" altLang="en-US" sz="2200" dirty="0"/>
              <a:t>Visibility and Monitoring with</a:t>
            </a:r>
          </a:p>
          <a:p>
            <a:pPr marL="1085850" lvl="1" indent="-342900">
              <a:buFont typeface="Arial" panose="020B0604020202020204" pitchFamily="34" charset="0"/>
              <a:buChar char="•"/>
            </a:pPr>
            <a:r>
              <a:rPr lang="en-US" altLang="en-US" sz="2200" dirty="0" err="1"/>
              <a:t>Zipkin</a:t>
            </a:r>
            <a:r>
              <a:rPr lang="en-US" altLang="en-US" sz="2200" dirty="0"/>
              <a:t> Distributed Tracing</a:t>
            </a:r>
          </a:p>
          <a:p>
            <a:pPr marL="1085850" lvl="1" indent="-342900">
              <a:buFont typeface="Arial" panose="020B0604020202020204" pitchFamily="34" charset="0"/>
              <a:buChar char="•"/>
            </a:pPr>
            <a:r>
              <a:rPr lang="en-US" altLang="en-US" sz="2200" dirty="0"/>
              <a:t>Netflix API/ Spring-</a:t>
            </a:r>
            <a:r>
              <a:rPr lang="en-US" altLang="en-US" sz="2200" dirty="0" err="1"/>
              <a:t>CLoud</a:t>
            </a:r>
            <a:r>
              <a:rPr lang="en-US" altLang="en-US" sz="2200" dirty="0"/>
              <a:t> Gateway</a:t>
            </a:r>
          </a:p>
          <a:p>
            <a:pPr marL="342900" indent="-342900">
              <a:buFont typeface="Arial" panose="020B0604020202020204" pitchFamily="34" charset="0"/>
              <a:buChar char="•"/>
            </a:pPr>
            <a:r>
              <a:rPr lang="en-US" altLang="en-US" sz="2200" dirty="0"/>
              <a:t>Configuration Management with</a:t>
            </a:r>
          </a:p>
          <a:p>
            <a:pPr marL="1085850" lvl="1" indent="-342900">
              <a:buFont typeface="Arial" panose="020B0604020202020204" pitchFamily="34" charset="0"/>
              <a:buChar char="•"/>
            </a:pPr>
            <a:r>
              <a:rPr lang="en-US" altLang="en-US" sz="2200" dirty="0"/>
              <a:t>Spring Cloud Config Server</a:t>
            </a:r>
          </a:p>
          <a:p>
            <a:pPr marL="342900" indent="-342900">
              <a:buFont typeface="Arial" panose="020B0604020202020204" pitchFamily="34" charset="0"/>
              <a:buChar char="•"/>
            </a:pPr>
            <a:r>
              <a:rPr lang="en-US" altLang="en-US" sz="2200" dirty="0"/>
              <a:t>Fault Tolerance with</a:t>
            </a:r>
          </a:p>
          <a:p>
            <a:pPr marL="1085850" lvl="1" indent="-342900">
              <a:buFont typeface="Arial" panose="020B0604020202020204" pitchFamily="34" charset="0"/>
              <a:buChar char="•"/>
            </a:pPr>
            <a:r>
              <a:rPr lang="en-US" altLang="en-US" sz="2200" dirty="0" err="1"/>
              <a:t>Hystrix</a:t>
            </a:r>
            <a:r>
              <a:rPr lang="en-US" altLang="en-US" sz="2200" dirty="0"/>
              <a:t>/ Resilience</a:t>
            </a:r>
          </a:p>
          <a:p>
            <a:pPr marL="342900" indent="-342900">
              <a:buFont typeface="Arial" panose="020B0604020202020204" pitchFamily="34" charset="0"/>
              <a:buChar char="•"/>
            </a:pPr>
            <a:endParaRPr lang="en-US" altLang="en-US" sz="22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0408-1F67-5E64-F80F-5E1216AA5F1A}"/>
              </a:ext>
            </a:extLst>
          </p:cNvPr>
          <p:cNvSpPr>
            <a:spLocks noGrp="1"/>
          </p:cNvSpPr>
          <p:nvPr>
            <p:ph type="title"/>
          </p:nvPr>
        </p:nvSpPr>
        <p:spPr>
          <a:xfrm>
            <a:off x="184150" y="133350"/>
            <a:ext cx="8820150" cy="554038"/>
          </a:xfrm>
        </p:spPr>
        <p:txBody>
          <a:bodyPr/>
          <a:lstStyle/>
          <a:p>
            <a:pPr>
              <a:defRPr/>
            </a:pPr>
            <a:r>
              <a:rPr lang="en-US" dirty="0"/>
              <a:t>Naming Server</a:t>
            </a:r>
          </a:p>
        </p:txBody>
      </p:sp>
      <p:sp>
        <p:nvSpPr>
          <p:cNvPr id="47106" name="Content Placeholder 2">
            <a:extLst>
              <a:ext uri="{FF2B5EF4-FFF2-40B4-BE49-F238E27FC236}">
                <a16:creationId xmlns:a16="http://schemas.microsoft.com/office/drawing/2014/main" id="{C498525B-2F52-AE2E-F06F-F112D21AB56A}"/>
              </a:ext>
            </a:extLst>
          </p:cNvPr>
          <p:cNvSpPr>
            <a:spLocks noGrp="1"/>
          </p:cNvSpPr>
          <p:nvPr>
            <p:ph idx="1"/>
          </p:nvPr>
        </p:nvSpPr>
        <p:spPr>
          <a:xfrm>
            <a:off x="360363" y="838200"/>
            <a:ext cx="8250237" cy="1219200"/>
          </a:xfrm>
        </p:spPr>
        <p:txBody>
          <a:bodyPr/>
          <a:lstStyle/>
          <a:p>
            <a:pPr marL="342900" indent="-342900">
              <a:buFont typeface="Arial" panose="020B0604020202020204" pitchFamily="34" charset="0"/>
              <a:buChar char="•"/>
            </a:pPr>
            <a:r>
              <a:rPr lang="en-US" altLang="en-US" sz="2200"/>
              <a:t>How does the Producer know how many instances of Consumer are active?</a:t>
            </a:r>
          </a:p>
          <a:p>
            <a:pPr marL="342900" indent="-342900">
              <a:buFont typeface="Arial" panose="020B0604020202020204" pitchFamily="34" charset="0"/>
              <a:buChar char="•"/>
            </a:pPr>
            <a:r>
              <a:rPr lang="en-US" altLang="en-US" sz="2200"/>
              <a:t>How does the Consumer distribute the load between the active instances.</a:t>
            </a:r>
          </a:p>
          <a:p>
            <a:pPr marL="342900" indent="-342900">
              <a:buFont typeface="Arial" panose="020B0604020202020204" pitchFamily="34" charset="0"/>
              <a:buChar char="•"/>
            </a:pPr>
            <a:r>
              <a:rPr lang="en-US" altLang="en-US" sz="2200"/>
              <a:t>Because we want this to be dynamic, we cannot hardcode the urls of Producer in Consumer. Thats why we bring in a Naming Server.</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2BA4A-C752-AF04-B65B-9A4BDFD6BE5B}"/>
              </a:ext>
            </a:extLst>
          </p:cNvPr>
          <p:cNvSpPr>
            <a:spLocks noGrp="1"/>
          </p:cNvSpPr>
          <p:nvPr>
            <p:ph type="title"/>
          </p:nvPr>
        </p:nvSpPr>
        <p:spPr>
          <a:xfrm>
            <a:off x="184150" y="133350"/>
            <a:ext cx="8820150" cy="554038"/>
          </a:xfrm>
        </p:spPr>
        <p:txBody>
          <a:bodyPr/>
          <a:lstStyle/>
          <a:p>
            <a:pPr>
              <a:defRPr/>
            </a:pPr>
            <a:r>
              <a:rPr lang="en-US" dirty="0" err="1"/>
              <a:t>RestTemplate</a:t>
            </a:r>
            <a:endParaRPr lang="en-US" dirty="0"/>
          </a:p>
        </p:txBody>
      </p:sp>
      <p:sp>
        <p:nvSpPr>
          <p:cNvPr id="49154" name="Content Placeholder 2">
            <a:extLst>
              <a:ext uri="{FF2B5EF4-FFF2-40B4-BE49-F238E27FC236}">
                <a16:creationId xmlns:a16="http://schemas.microsoft.com/office/drawing/2014/main" id="{33C63E22-1BE9-10F6-B4B8-28726399CEA5}"/>
              </a:ext>
            </a:extLst>
          </p:cNvPr>
          <p:cNvSpPr>
            <a:spLocks noGrp="1"/>
          </p:cNvSpPr>
          <p:nvPr>
            <p:ph idx="1"/>
          </p:nvPr>
        </p:nvSpPr>
        <p:spPr>
          <a:xfrm>
            <a:off x="360363" y="838200"/>
            <a:ext cx="8250237" cy="381000"/>
          </a:xfrm>
        </p:spPr>
        <p:txBody>
          <a:bodyPr/>
          <a:lstStyle/>
          <a:p>
            <a:pPr marL="342900" indent="-342900">
              <a:buFont typeface="Arial" panose="020B0604020202020204" pitchFamily="34" charset="0"/>
              <a:buChar char="•"/>
            </a:pPr>
            <a:r>
              <a:rPr lang="en-US" altLang="en-US" sz="2200" dirty="0"/>
              <a:t>Spring </a:t>
            </a:r>
            <a:r>
              <a:rPr lang="en-US" altLang="en-US" sz="2200" dirty="0" err="1"/>
              <a:t>RestTemplate</a:t>
            </a:r>
            <a:r>
              <a:rPr lang="en-US" altLang="en-US" sz="2200" dirty="0"/>
              <a:t> provides a convenient way to test RESTful web services.</a:t>
            </a:r>
          </a:p>
          <a:p>
            <a:pPr marL="342900" indent="-342900">
              <a:buFont typeface="Arial" panose="020B0604020202020204" pitchFamily="34" charset="0"/>
              <a:buChar char="•"/>
            </a:pPr>
            <a:r>
              <a:rPr lang="en-US" altLang="en-US" sz="2200" dirty="0" err="1"/>
              <a:t>RestTemplate</a:t>
            </a:r>
            <a:r>
              <a:rPr lang="en-US" altLang="en-US" sz="2200" dirty="0"/>
              <a:t> class provides overloaded methods for different HTTP methods, such as GET, POST, PUT, DELETE etc.</a:t>
            </a:r>
          </a:p>
          <a:p>
            <a:pPr marL="342900" indent="-342900">
              <a:buFont typeface="Arial" panose="020B0604020202020204" pitchFamily="34" charset="0"/>
              <a:buChar char="•"/>
            </a:pPr>
            <a:endParaRPr lang="en-US" altLang="en-US" sz="22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Issues</a:t>
            </a:r>
          </a:p>
        </p:txBody>
      </p:sp>
      <p:sp>
        <p:nvSpPr>
          <p:cNvPr id="43010" name="Content Placeholder 2"/>
          <p:cNvSpPr>
            <a:spLocks noGrp="1"/>
          </p:cNvSpPr>
          <p:nvPr>
            <p:ph idx="1"/>
          </p:nvPr>
        </p:nvSpPr>
        <p:spPr>
          <a:xfrm>
            <a:off x="360363" y="732471"/>
            <a:ext cx="8643937" cy="2239329"/>
          </a:xfrm>
        </p:spPr>
        <p:txBody>
          <a:bodyPr>
            <a:normAutofit lnSpcReduction="10000"/>
          </a:bodyPr>
          <a:lstStyle/>
          <a:p>
            <a:pPr marL="342900" indent="-342900">
              <a:buFont typeface="Arial" charset="0"/>
              <a:buChar char="•"/>
            </a:pPr>
            <a:r>
              <a:rPr lang="en-US" altLang="en-US" sz="2200" dirty="0"/>
              <a:t>Hard Coded URL’s</a:t>
            </a:r>
          </a:p>
          <a:p>
            <a:pPr marL="342900" indent="-342900">
              <a:buFont typeface="Arial" charset="0"/>
              <a:buChar char="•"/>
            </a:pPr>
            <a:r>
              <a:rPr lang="en-US" altLang="en-US" sz="2200" dirty="0"/>
              <a:t>Code change requires for updates</a:t>
            </a:r>
          </a:p>
          <a:p>
            <a:pPr marL="342900" indent="-342900">
              <a:buFont typeface="Arial" charset="0"/>
              <a:buChar char="•"/>
            </a:pPr>
            <a:r>
              <a:rPr lang="en-US" altLang="en-US" sz="2200" dirty="0"/>
              <a:t>Dynamic </a:t>
            </a:r>
            <a:r>
              <a:rPr lang="en-US" altLang="en-US" sz="2200" dirty="0" err="1"/>
              <a:t>urls</a:t>
            </a:r>
            <a:r>
              <a:rPr lang="en-US" altLang="en-US" sz="2200" dirty="0"/>
              <a:t> in cloud</a:t>
            </a:r>
          </a:p>
          <a:p>
            <a:pPr marL="342900" indent="-342900">
              <a:buFont typeface="Arial" charset="0"/>
              <a:buChar char="•"/>
            </a:pPr>
            <a:r>
              <a:rPr lang="en-US" altLang="en-US" sz="2200" dirty="0"/>
              <a:t>Load Balancing : Multiple instances of same </a:t>
            </a:r>
            <a:r>
              <a:rPr lang="en-US" altLang="en-US" sz="2200" dirty="0" err="1"/>
              <a:t>serice</a:t>
            </a:r>
            <a:endParaRPr lang="en-US" altLang="en-US" sz="2200" dirty="0"/>
          </a:p>
          <a:p>
            <a:pPr marL="342900" indent="-342900">
              <a:buFont typeface="Arial" charset="0"/>
              <a:buChar char="•"/>
            </a:pPr>
            <a:r>
              <a:rPr lang="en-US" altLang="en-US" sz="2200" dirty="0"/>
              <a:t>Multiple Environments</a:t>
            </a:r>
          </a:p>
          <a:p>
            <a:pPr marL="342900" indent="-342900">
              <a:buFont typeface="Arial" charset="0"/>
              <a:buChar char="•"/>
            </a:pPr>
            <a:r>
              <a:rPr lang="en-US" altLang="en-US" sz="2200" dirty="0"/>
              <a:t>Lets understand why hardcoded </a:t>
            </a:r>
            <a:r>
              <a:rPr lang="en-US" altLang="en-US" sz="2200" dirty="0" err="1"/>
              <a:t>url</a:t>
            </a:r>
            <a:r>
              <a:rPr lang="en-US" altLang="en-US" sz="2200" dirty="0"/>
              <a:t> wont work in cloud environment</a:t>
            </a:r>
          </a:p>
          <a:p>
            <a:pPr marL="342900" indent="-342900">
              <a:buFont typeface="Arial" charset="0"/>
              <a:buChar char="•"/>
            </a:pPr>
            <a:endParaRPr lang="en-US" altLang="en-US" sz="2200" dirty="0"/>
          </a:p>
        </p:txBody>
      </p:sp>
    </p:spTree>
    <p:extLst>
      <p:ext uri="{BB962C8B-B14F-4D97-AF65-F5344CB8AC3E}">
        <p14:creationId xmlns:p14="http://schemas.microsoft.com/office/powerpoint/2010/main" val="18030574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1. Increased Services</a:t>
            </a:r>
          </a:p>
        </p:txBody>
      </p:sp>
      <p:sp>
        <p:nvSpPr>
          <p:cNvPr id="43010" name="Content Placeholder 2"/>
          <p:cNvSpPr>
            <a:spLocks noGrp="1"/>
          </p:cNvSpPr>
          <p:nvPr>
            <p:ph idx="1"/>
          </p:nvPr>
        </p:nvSpPr>
        <p:spPr>
          <a:xfrm>
            <a:off x="360363" y="732471"/>
            <a:ext cx="8643937" cy="2239329"/>
          </a:xfrm>
        </p:spPr>
        <p:txBody>
          <a:bodyPr>
            <a:normAutofit fontScale="92500"/>
          </a:bodyPr>
          <a:lstStyle/>
          <a:p>
            <a:pPr marL="342900" indent="-342900">
              <a:buFont typeface="Arial" charset="0"/>
              <a:buChar char="•"/>
            </a:pPr>
            <a:r>
              <a:rPr lang="en-US" altLang="en-US" sz="2200" dirty="0"/>
              <a:t>Microservice architecture is all about breaking down monoliths into fine grained services. </a:t>
            </a:r>
          </a:p>
          <a:p>
            <a:pPr marL="342900" indent="-342900">
              <a:buFont typeface="Arial" charset="0"/>
              <a:buChar char="•"/>
            </a:pPr>
            <a:r>
              <a:rPr lang="en-US" altLang="en-US" sz="2200" dirty="0"/>
              <a:t>This results in an increased number of services that forms a complex communication mesh. </a:t>
            </a:r>
          </a:p>
          <a:p>
            <a:pPr marL="342900" indent="-342900">
              <a:buFont typeface="Arial" charset="0"/>
              <a:buChar char="•"/>
            </a:pPr>
            <a:r>
              <a:rPr lang="en-US" altLang="en-US" sz="2200" dirty="0"/>
              <a:t>Therefore, it is difficult for one service to maintain the network locations of all the other services, that it has to communicate with, in a property file</a:t>
            </a:r>
          </a:p>
        </p:txBody>
      </p:sp>
      <p:pic>
        <p:nvPicPr>
          <p:cNvPr id="3" name="Picture 2">
            <a:extLst>
              <a:ext uri="{FF2B5EF4-FFF2-40B4-BE49-F238E27FC236}">
                <a16:creationId xmlns:a16="http://schemas.microsoft.com/office/drawing/2014/main" id="{4230C35A-8DCA-694D-8F09-3A4C293B16BD}"/>
              </a:ext>
            </a:extLst>
          </p:cNvPr>
          <p:cNvPicPr>
            <a:picLocks noChangeAspect="1"/>
          </p:cNvPicPr>
          <p:nvPr/>
        </p:nvPicPr>
        <p:blipFill>
          <a:blip r:embed="rId3"/>
          <a:stretch>
            <a:fillRect/>
          </a:stretch>
        </p:blipFill>
        <p:spPr>
          <a:xfrm>
            <a:off x="1143000" y="3429000"/>
            <a:ext cx="6656387" cy="3138011"/>
          </a:xfrm>
          <a:prstGeom prst="rect">
            <a:avLst/>
          </a:prstGeom>
        </p:spPr>
      </p:pic>
    </p:spTree>
    <p:extLst>
      <p:ext uri="{BB962C8B-B14F-4D97-AF65-F5344CB8AC3E}">
        <p14:creationId xmlns:p14="http://schemas.microsoft.com/office/powerpoint/2010/main" val="34357559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IN" dirty="0">
                <a:effectLst/>
              </a:rPr>
              <a:t>2. Dynamically assigned network locations: </a:t>
            </a:r>
            <a:endParaRPr lang="en-US" dirty="0"/>
          </a:p>
        </p:txBody>
      </p:sp>
      <p:sp>
        <p:nvSpPr>
          <p:cNvPr id="43010" name="Content Placeholder 2"/>
          <p:cNvSpPr>
            <a:spLocks noGrp="1"/>
          </p:cNvSpPr>
          <p:nvPr>
            <p:ph idx="1"/>
          </p:nvPr>
        </p:nvSpPr>
        <p:spPr>
          <a:xfrm>
            <a:off x="360363" y="732471"/>
            <a:ext cx="8643937" cy="2239329"/>
          </a:xfrm>
        </p:spPr>
        <p:txBody>
          <a:bodyPr>
            <a:normAutofit fontScale="92500" lnSpcReduction="20000"/>
          </a:bodyPr>
          <a:lstStyle/>
          <a:p>
            <a:pPr marL="342900" indent="-342900">
              <a:buFont typeface="Arial" charset="0"/>
              <a:buChar char="•"/>
            </a:pPr>
            <a:r>
              <a:rPr lang="en-US" altLang="en-US" sz="2000" dirty="0"/>
              <a:t>Microservices are generally deployed in the cloud. Server instances in cloud have dynamically assigned network locations. </a:t>
            </a:r>
          </a:p>
          <a:p>
            <a:pPr marL="342900" indent="-342900">
              <a:buFont typeface="Arial" charset="0"/>
              <a:buChar char="•"/>
            </a:pPr>
            <a:r>
              <a:rPr lang="en-US" altLang="en-US" sz="2000" dirty="0"/>
              <a:t>In addition, due to its basic features such as auto scaling, servers just come and go in cloud. Each time a service is started in a new instance, its network location changes</a:t>
            </a:r>
          </a:p>
          <a:p>
            <a:pPr marL="342900" indent="-342900">
              <a:buFont typeface="Arial" charset="0"/>
              <a:buChar char="•"/>
            </a:pPr>
            <a:r>
              <a:rPr lang="en-US" altLang="en-US" sz="2000" dirty="0"/>
              <a:t>These complications raised the need to have a more sophisticated mechanism for microservices to dynamically discover the network locations of other microservices for communication.</a:t>
            </a:r>
          </a:p>
        </p:txBody>
      </p:sp>
      <p:pic>
        <p:nvPicPr>
          <p:cNvPr id="4" name="Picture 3">
            <a:extLst>
              <a:ext uri="{FF2B5EF4-FFF2-40B4-BE49-F238E27FC236}">
                <a16:creationId xmlns:a16="http://schemas.microsoft.com/office/drawing/2014/main" id="{F6417347-1532-7C40-82B6-136DFEF7511C}"/>
              </a:ext>
            </a:extLst>
          </p:cNvPr>
          <p:cNvPicPr>
            <a:picLocks noChangeAspect="1"/>
          </p:cNvPicPr>
          <p:nvPr/>
        </p:nvPicPr>
        <p:blipFill>
          <a:blip r:embed="rId3"/>
          <a:stretch>
            <a:fillRect/>
          </a:stretch>
        </p:blipFill>
        <p:spPr>
          <a:xfrm>
            <a:off x="2093714" y="3016882"/>
            <a:ext cx="5030985" cy="3841117"/>
          </a:xfrm>
          <a:prstGeom prst="rect">
            <a:avLst/>
          </a:prstGeom>
        </p:spPr>
      </p:pic>
    </p:spTree>
    <p:extLst>
      <p:ext uri="{BB962C8B-B14F-4D97-AF65-F5344CB8AC3E}">
        <p14:creationId xmlns:p14="http://schemas.microsoft.com/office/powerpoint/2010/main" val="3135401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fontScale="90000"/>
          </a:bodyPr>
          <a:lstStyle/>
          <a:p>
            <a:pPr algn="ctr"/>
            <a:r>
              <a:rPr lang="en-US" b="1" dirty="0"/>
              <a:t>A distinctive method of developing software systems that tries to focus on building single-function modules with well-defined interfaces and operations.</a:t>
            </a:r>
            <a:br>
              <a:rPr lang="en-US" b="1" dirty="0"/>
            </a:br>
            <a:r>
              <a:rPr lang="en-US" b="1" dirty="0"/>
              <a:t>	</a:t>
            </a:r>
            <a:endParaRPr lang="en-IN" b="1" dirty="0"/>
          </a:p>
        </p:txBody>
      </p:sp>
    </p:spTree>
    <p:extLst>
      <p:ext uri="{BB962C8B-B14F-4D97-AF65-F5344CB8AC3E}">
        <p14:creationId xmlns:p14="http://schemas.microsoft.com/office/powerpoint/2010/main" val="194424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Service Discovery</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843086674"/>
      </p:ext>
    </p:extLst>
  </p:cSld>
  <p:clrMapOvr>
    <a:masterClrMapping/>
  </p:clrMapOvr>
  <p:transition spd="slow">
    <p:circl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Problem</a:t>
            </a:r>
          </a:p>
        </p:txBody>
      </p:sp>
      <p:pic>
        <p:nvPicPr>
          <p:cNvPr id="7170" name="Picture 2">
            <a:extLst>
              <a:ext uri="{FF2B5EF4-FFF2-40B4-BE49-F238E27FC236}">
                <a16:creationId xmlns:a16="http://schemas.microsoft.com/office/drawing/2014/main" id="{C3984BFA-DA1C-EE7A-0C60-06F1B421B3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4150" y="1600200"/>
            <a:ext cx="6235700" cy="481849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21CB16A-A5EA-C09F-8676-2B9C856F13A9}"/>
              </a:ext>
            </a:extLst>
          </p:cNvPr>
          <p:cNvSpPr txBox="1"/>
          <p:nvPr/>
        </p:nvSpPr>
        <p:spPr>
          <a:xfrm>
            <a:off x="269069" y="914400"/>
            <a:ext cx="8493931" cy="646331"/>
          </a:xfrm>
          <a:prstGeom prst="rect">
            <a:avLst/>
          </a:prstGeom>
          <a:noFill/>
        </p:spPr>
        <p:txBody>
          <a:bodyPr wrap="square" rtlCol="0">
            <a:spAutoFit/>
          </a:bodyPr>
          <a:lstStyle/>
          <a:p>
            <a:r>
              <a:rPr lang="en-IN" dirty="0">
                <a:solidFill>
                  <a:srgbClr val="333333"/>
                </a:solidFill>
                <a:latin typeface="Helvetica Neue" panose="02000503000000020004" pitchFamily="2" charset="0"/>
              </a:rPr>
              <a:t>I</a:t>
            </a:r>
            <a:r>
              <a:rPr lang="en-IN" b="0" i="0" dirty="0">
                <a:solidFill>
                  <a:srgbClr val="333333"/>
                </a:solidFill>
                <a:effectLst/>
                <a:latin typeface="Helvetica Neue" panose="02000503000000020004" pitchFamily="2" charset="0"/>
              </a:rPr>
              <a:t>mplement a mechanism for that enables the clients of service to make requests to a dynamically changing set of ephemeral service instances.</a:t>
            </a:r>
            <a:endParaRPr lang="en-US" dirty="0"/>
          </a:p>
        </p:txBody>
      </p:sp>
    </p:spTree>
    <p:extLst>
      <p:ext uri="{BB962C8B-B14F-4D97-AF65-F5344CB8AC3E}">
        <p14:creationId xmlns:p14="http://schemas.microsoft.com/office/powerpoint/2010/main" val="19283180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Client Side Discovery</a:t>
            </a:r>
          </a:p>
        </p:txBody>
      </p:sp>
      <p:sp>
        <p:nvSpPr>
          <p:cNvPr id="4" name="TextBox 3">
            <a:extLst>
              <a:ext uri="{FF2B5EF4-FFF2-40B4-BE49-F238E27FC236}">
                <a16:creationId xmlns:a16="http://schemas.microsoft.com/office/drawing/2014/main" id="{B21CB16A-A5EA-C09F-8676-2B9C856F13A9}"/>
              </a:ext>
            </a:extLst>
          </p:cNvPr>
          <p:cNvSpPr txBox="1"/>
          <p:nvPr/>
        </p:nvSpPr>
        <p:spPr>
          <a:xfrm>
            <a:off x="269069" y="914400"/>
            <a:ext cx="8493931" cy="923330"/>
          </a:xfrm>
          <a:prstGeom prst="rect">
            <a:avLst/>
          </a:prstGeom>
          <a:noFill/>
        </p:spPr>
        <p:txBody>
          <a:bodyPr wrap="square" rtlCol="0">
            <a:spAutoFit/>
          </a:bodyPr>
          <a:lstStyle/>
          <a:p>
            <a:r>
              <a:rPr lang="en-IN" dirty="0">
                <a:solidFill>
                  <a:srgbClr val="333333"/>
                </a:solidFill>
                <a:latin typeface="Helvetica Neue" panose="02000503000000020004" pitchFamily="2" charset="0"/>
              </a:rPr>
              <a:t>When making a request to a service, the client obtains the location of a service instance by querying a Service Registry, which knows the locations of all service instances.</a:t>
            </a:r>
            <a:endParaRPr lang="en-US" dirty="0"/>
          </a:p>
        </p:txBody>
      </p:sp>
      <p:pic>
        <p:nvPicPr>
          <p:cNvPr id="8194" name="Picture 2">
            <a:extLst>
              <a:ext uri="{FF2B5EF4-FFF2-40B4-BE49-F238E27FC236}">
                <a16:creationId xmlns:a16="http://schemas.microsoft.com/office/drawing/2014/main" id="{7B73353E-DD9E-2027-0286-43309C9E0D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1805754"/>
            <a:ext cx="6083300" cy="47007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492148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Client Side Discovery</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Client-side discovery has the following benefits: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Fewer moving </a:t>
            </a:r>
            <a:r>
              <a:rPr lang="en-IN" sz="2000" dirty="0">
                <a:solidFill>
                  <a:srgbClr val="333333"/>
                </a:solidFill>
                <a:latin typeface="Calibri" panose="020F0502020204030204" pitchFamily="34" charset="0"/>
                <a:cs typeface="Calibri" panose="020F0502020204030204" pitchFamily="34" charset="0"/>
              </a:rPr>
              <a:t>parts and network hops compared to Server-side Discovery</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Client-side discovery also has the following drawbacks: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This pattern couples the client to </a:t>
            </a:r>
            <a:r>
              <a:rPr lang="en-IN" sz="2000" dirty="0">
                <a:solidFill>
                  <a:srgbClr val="333333"/>
                </a:solidFill>
                <a:latin typeface="Calibri" panose="020F0502020204030204" pitchFamily="34" charset="0"/>
                <a:cs typeface="Calibri" panose="020F0502020204030204" pitchFamily="34" charset="0"/>
              </a:rPr>
              <a:t>the Service</a:t>
            </a:r>
            <a:r>
              <a:rPr lang="en-IN" sz="2000" dirty="0">
                <a:solidFill>
                  <a:srgbClr val="333333"/>
                </a:solidFill>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 </a:t>
            </a:r>
            <a:r>
              <a:rPr lang="en-IN" sz="2000" dirty="0">
                <a:solidFill>
                  <a:srgbClr val="333333"/>
                </a:solidFill>
                <a:latin typeface="Calibri" panose="020F0502020204030204" pitchFamily="34" charset="0"/>
                <a:cs typeface="Calibri" panose="020F0502020204030204" pitchFamily="34" charset="0"/>
              </a:rPr>
              <a:t>Registry</a:t>
            </a:r>
          </a:p>
          <a:p>
            <a:pPr marL="1085850" lvl="1"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You need to implement client-side service discovery logic for each programming language/framework used by your application, </a:t>
            </a:r>
            <a:r>
              <a:rPr lang="en-IN" sz="2000" dirty="0" err="1">
                <a:solidFill>
                  <a:srgbClr val="333333"/>
                </a:solidFill>
                <a:latin typeface="Calibri" panose="020F0502020204030204" pitchFamily="34" charset="0"/>
                <a:cs typeface="Calibri" panose="020F0502020204030204" pitchFamily="34" charset="0"/>
              </a:rPr>
              <a:t>e.g</a:t>
            </a:r>
            <a:r>
              <a:rPr lang="en-IN" sz="2000" dirty="0">
                <a:solidFill>
                  <a:srgbClr val="333333"/>
                </a:solidFill>
                <a:latin typeface="Calibri" panose="020F0502020204030204" pitchFamily="34" charset="0"/>
                <a:cs typeface="Calibri" panose="020F0502020204030204" pitchFamily="34" charset="0"/>
              </a:rPr>
              <a:t> Java/Scala, JavaScript/NodeJS. For example, Netflix Prana provides an HTTP proxy-based approach to service discovery for non-JVM clients.</a:t>
            </a:r>
          </a:p>
        </p:txBody>
      </p:sp>
    </p:spTree>
    <p:extLst>
      <p:ext uri="{BB962C8B-B14F-4D97-AF65-F5344CB8AC3E}">
        <p14:creationId xmlns:p14="http://schemas.microsoft.com/office/powerpoint/2010/main" val="9495710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Server Side Discovery</a:t>
            </a:r>
          </a:p>
        </p:txBody>
      </p:sp>
      <p:sp>
        <p:nvSpPr>
          <p:cNvPr id="43010" name="Content Placeholder 2"/>
          <p:cNvSpPr>
            <a:spLocks noGrp="1"/>
          </p:cNvSpPr>
          <p:nvPr>
            <p:ph idx="1"/>
          </p:nvPr>
        </p:nvSpPr>
        <p:spPr>
          <a:xfrm>
            <a:off x="360363" y="732471"/>
            <a:ext cx="8402637" cy="1324929"/>
          </a:xfrm>
        </p:spPr>
        <p:txBody>
          <a:bodyPr>
            <a:normAutofit/>
          </a:bodyPr>
          <a:lstStyle/>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When making a request to a service, the client makes a request via a router (</a:t>
            </a:r>
            <a:r>
              <a:rPr lang="en-IN" sz="2000" b="0" i="0" dirty="0" err="1">
                <a:solidFill>
                  <a:srgbClr val="333333"/>
                </a:solidFill>
                <a:effectLst/>
                <a:latin typeface="Calibri" panose="020F0502020204030204" pitchFamily="34" charset="0"/>
                <a:cs typeface="Calibri" panose="020F0502020204030204" pitchFamily="34" charset="0"/>
              </a:rPr>
              <a:t>a.k.a</a:t>
            </a:r>
            <a:r>
              <a:rPr lang="en-IN" sz="2000" b="0" i="0" dirty="0">
                <a:solidFill>
                  <a:srgbClr val="333333"/>
                </a:solidFill>
                <a:effectLst/>
                <a:latin typeface="Calibri" panose="020F0502020204030204" pitchFamily="34" charset="0"/>
                <a:cs typeface="Calibri" panose="020F0502020204030204" pitchFamily="34" charset="0"/>
              </a:rPr>
              <a:t> load balancer) that runs at a well known location. The router queries a service registry, which might be built into the router, and forwards the request to an available service instance</a:t>
            </a:r>
            <a:endParaRPr lang="en-IN" sz="2000" dirty="0">
              <a:solidFill>
                <a:srgbClr val="333333"/>
              </a:solidFill>
              <a:latin typeface="Calibri" panose="020F0502020204030204" pitchFamily="34" charset="0"/>
              <a:cs typeface="Calibri" panose="020F0502020204030204" pitchFamily="34" charset="0"/>
            </a:endParaRPr>
          </a:p>
        </p:txBody>
      </p:sp>
      <p:pic>
        <p:nvPicPr>
          <p:cNvPr id="1026" name="Picture 2">
            <a:extLst>
              <a:ext uri="{FF2B5EF4-FFF2-40B4-BE49-F238E27FC236}">
                <a16:creationId xmlns:a16="http://schemas.microsoft.com/office/drawing/2014/main" id="{9FBA08B8-DBF2-6D0B-B914-1B5F4922BA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2931" y="2108920"/>
            <a:ext cx="5397500" cy="4170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06709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Server Side Discovery Example</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An AWS Elastic Load Balancer (ELB) is an example of a server-side discovery router. An ELB also functions as a Service Registry</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Some clustering solutions such as Kubernetes and Marathon run a proxy on each host that functions as a server-side discovery router. In order to access a service, a client connects to the local proxy using the port assigned to that service. The proxy then forwards the request to a service instance running somewhere in the cluster.</a:t>
            </a:r>
          </a:p>
          <a:p>
            <a:pPr marL="342900" indent="-342900">
              <a:buFont typeface="Arial" panose="020B0604020202020204" pitchFamily="34" charset="0"/>
              <a:buChar char="•"/>
            </a:pPr>
            <a:endParaRPr lang="en-IN" sz="2000" dirty="0">
              <a:solidFill>
                <a:srgbClr val="333333"/>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154612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Server Side Discovery Pros and Cons</a:t>
            </a:r>
          </a:p>
        </p:txBody>
      </p:sp>
      <p:sp>
        <p:nvSpPr>
          <p:cNvPr id="43010" name="Content Placeholder 2"/>
          <p:cNvSpPr>
            <a:spLocks noGrp="1"/>
          </p:cNvSpPr>
          <p:nvPr>
            <p:ph idx="1"/>
          </p:nvPr>
        </p:nvSpPr>
        <p:spPr>
          <a:xfrm>
            <a:off x="360363" y="732471"/>
            <a:ext cx="8402637" cy="4525329"/>
          </a:xfrm>
        </p:spPr>
        <p:txBody>
          <a:bodyPr>
            <a:normAutofit lnSpcReduction="10000"/>
          </a:bodyPr>
          <a:lstStyle/>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Server-side service discovery has a number of benefits: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Compared to client-side discovery, the client code is simpler since it does not have to deal with discovery. Instead, a client simply makes a request to the router</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Some cloud environments provide this functionality, e.g. AWS Elastic Load Balancer</a:t>
            </a:r>
          </a:p>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It also has the following drawbacks: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Unless it’s part of the cloud environment, the router must is another system component that must be installed and configured. It will also need to be replicated for availability and capacity.</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The router must support the necessary communication protocols (</a:t>
            </a:r>
            <a:r>
              <a:rPr lang="en-IN" sz="2000" b="0" i="0" dirty="0" err="1">
                <a:solidFill>
                  <a:srgbClr val="333333"/>
                </a:solidFill>
                <a:effectLst/>
                <a:latin typeface="Calibri" panose="020F0502020204030204" pitchFamily="34" charset="0"/>
                <a:cs typeface="Calibri" panose="020F0502020204030204" pitchFamily="34" charset="0"/>
              </a:rPr>
              <a:t>e.g</a:t>
            </a:r>
            <a:r>
              <a:rPr lang="en-IN" sz="2000" b="0" i="0" dirty="0">
                <a:solidFill>
                  <a:srgbClr val="333333"/>
                </a:solidFill>
                <a:effectLst/>
                <a:latin typeface="Calibri" panose="020F0502020204030204" pitchFamily="34" charset="0"/>
                <a:cs typeface="Calibri" panose="020F0502020204030204" pitchFamily="34" charset="0"/>
              </a:rPr>
              <a:t> HTTP, </a:t>
            </a:r>
            <a:r>
              <a:rPr lang="en-IN" sz="2000" b="0" i="0" dirty="0" err="1">
                <a:solidFill>
                  <a:srgbClr val="333333"/>
                </a:solidFill>
                <a:effectLst/>
                <a:latin typeface="Calibri" panose="020F0502020204030204" pitchFamily="34" charset="0"/>
                <a:cs typeface="Calibri" panose="020F0502020204030204" pitchFamily="34" charset="0"/>
              </a:rPr>
              <a:t>gRPC</a:t>
            </a:r>
            <a:r>
              <a:rPr lang="en-IN" sz="2000" b="0" i="0" dirty="0">
                <a:solidFill>
                  <a:srgbClr val="333333"/>
                </a:solidFill>
                <a:effectLst/>
                <a:latin typeface="Calibri" panose="020F0502020204030204" pitchFamily="34" charset="0"/>
                <a:cs typeface="Calibri" panose="020F0502020204030204" pitchFamily="34" charset="0"/>
              </a:rPr>
              <a:t>, Thrift, etc) unless it is TCP-based router</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More network hops are required than when using Client Side Discovery</a:t>
            </a:r>
          </a:p>
        </p:txBody>
      </p:sp>
    </p:spTree>
    <p:extLst>
      <p:ext uri="{BB962C8B-B14F-4D97-AF65-F5344CB8AC3E}">
        <p14:creationId xmlns:p14="http://schemas.microsoft.com/office/powerpoint/2010/main" val="7426384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Service Discovery</a:t>
            </a:r>
          </a:p>
        </p:txBody>
      </p:sp>
      <p:sp>
        <p:nvSpPr>
          <p:cNvPr id="43010" name="Content Placeholder 2"/>
          <p:cNvSpPr>
            <a:spLocks noGrp="1"/>
          </p:cNvSpPr>
          <p:nvPr>
            <p:ph idx="1"/>
          </p:nvPr>
        </p:nvSpPr>
        <p:spPr>
          <a:xfrm>
            <a:off x="360363" y="732471"/>
            <a:ext cx="8402637" cy="4525329"/>
          </a:xfrm>
        </p:spPr>
        <p:txBody>
          <a:bodyPr>
            <a:normAutofit fontScale="85000" lnSpcReduction="20000"/>
          </a:bodyPr>
          <a:lstStyle/>
          <a:p>
            <a:pPr marL="342900" indent="-342900">
              <a:buFont typeface="Arial" charset="0"/>
              <a:buChar char="•"/>
            </a:pPr>
            <a:r>
              <a:rPr lang="en-US" altLang="en-US" sz="2200" dirty="0"/>
              <a:t>Service discovery mechanism uses a central registry to maintain the network locations of all the microservices. If for some reason the IP address and the port number of a particular microservice changes, new values will be immediately re-registered in the registry.</a:t>
            </a:r>
          </a:p>
          <a:p>
            <a:pPr marL="342900" indent="-342900">
              <a:buFont typeface="Arial" charset="0"/>
              <a:buChar char="•"/>
            </a:pPr>
            <a:r>
              <a:rPr lang="en-US" altLang="en-US" sz="2200" dirty="0"/>
              <a:t>To maintain and discover a service with dynamic addresses, we need “Service Registration and Discovery”</a:t>
            </a:r>
          </a:p>
          <a:p>
            <a:pPr marL="342900" indent="-342900">
              <a:buFont typeface="Arial" charset="0"/>
              <a:buChar char="•"/>
            </a:pPr>
            <a:r>
              <a:rPr lang="en-US" altLang="en-US" sz="2200" dirty="0"/>
              <a:t>One dedicated server is responsible to maintain all </a:t>
            </a:r>
            <a:r>
              <a:rPr lang="en-US" altLang="en-US" sz="2200" dirty="0" err="1"/>
              <a:t>microservices</a:t>
            </a:r>
            <a:r>
              <a:rPr lang="en-US" altLang="en-US" sz="2200" dirty="0"/>
              <a:t> deployed and registered</a:t>
            </a:r>
          </a:p>
          <a:p>
            <a:pPr marL="342900" indent="-342900">
              <a:buFont typeface="Arial" charset="0"/>
              <a:buChar char="•"/>
            </a:pPr>
            <a:r>
              <a:rPr lang="en-US" altLang="en-US" sz="2200" dirty="0"/>
              <a:t>Acts like a phonebook of all </a:t>
            </a:r>
            <a:r>
              <a:rPr lang="en-US" altLang="en-US" sz="2200" dirty="0" err="1"/>
              <a:t>microservices</a:t>
            </a:r>
            <a:endParaRPr lang="en-US" altLang="en-US" sz="2200" dirty="0"/>
          </a:p>
          <a:p>
            <a:pPr marL="342900" indent="-342900">
              <a:buFont typeface="Arial" charset="0"/>
              <a:buChar char="•"/>
            </a:pPr>
            <a:r>
              <a:rPr lang="en-US" altLang="en-US" sz="2200" dirty="0"/>
              <a:t>Spring provides Eureka server to maintain the microservices and monitor the health if the microservice registered with Eureka</a:t>
            </a:r>
          </a:p>
          <a:p>
            <a:pPr marL="342900" indent="-342900">
              <a:buFont typeface="Arial" charset="0"/>
              <a:buChar char="•"/>
            </a:pPr>
            <a:r>
              <a:rPr lang="en-US" altLang="en-US" sz="2200" dirty="0"/>
              <a:t>Spring cloud provides multiple solutions such as Eureka, Zookeeper, Cloud Foundry and Consul to facilitate the process of service discovery</a:t>
            </a:r>
          </a:p>
          <a:p>
            <a:pPr marL="342900" indent="-342900">
              <a:buFont typeface="Arial" charset="0"/>
              <a:buChar char="•"/>
            </a:pPr>
            <a:r>
              <a:rPr lang="en-US" altLang="en-US" sz="2200" dirty="0"/>
              <a:t>There are 2 options for service instances to register with the service registry. </a:t>
            </a:r>
          </a:p>
          <a:p>
            <a:pPr marL="1085850" lvl="1" indent="-342900">
              <a:buFont typeface="Arial" charset="0"/>
              <a:buChar char="•"/>
            </a:pPr>
            <a:r>
              <a:rPr lang="en-US" altLang="en-US" sz="2200" dirty="0"/>
              <a:t>Self registration pattern - service instances register themselves.</a:t>
            </a:r>
          </a:p>
          <a:p>
            <a:pPr marL="1085850" lvl="1" indent="-342900">
              <a:buFont typeface="Arial" charset="0"/>
              <a:buChar char="•"/>
            </a:pPr>
            <a:r>
              <a:rPr lang="en-US" altLang="en-US" sz="2200" dirty="0"/>
              <a:t>3rd party registration pattern - a 3rd party registers the service instances with the service registry.</a:t>
            </a:r>
          </a:p>
          <a:p>
            <a:pPr marL="342900" indent="-342900">
              <a:buFont typeface="Arial" charset="0"/>
              <a:buChar char="•"/>
            </a:pPr>
            <a:endParaRPr lang="en-US" altLang="en-US" sz="2200" dirty="0"/>
          </a:p>
          <a:p>
            <a:pPr marL="342900" indent="-342900">
              <a:buFont typeface="Arial" charset="0"/>
              <a:buChar char="•"/>
            </a:pPr>
            <a:endParaRPr lang="en-US" altLang="en-US" sz="2200" dirty="0"/>
          </a:p>
          <a:p>
            <a:pPr marL="342900" indent="-342900">
              <a:buFont typeface="Arial" charset="0"/>
              <a:buChar char="•"/>
            </a:pPr>
            <a:endParaRPr lang="en-US" altLang="en-US" sz="2200" dirty="0"/>
          </a:p>
          <a:p>
            <a:endParaRPr lang="en-US" altLang="en-US" sz="2200" dirty="0"/>
          </a:p>
        </p:txBody>
      </p:sp>
    </p:spTree>
    <p:extLst>
      <p:ext uri="{BB962C8B-B14F-4D97-AF65-F5344CB8AC3E}">
        <p14:creationId xmlns:p14="http://schemas.microsoft.com/office/powerpoint/2010/main" val="352586346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Example - MS</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3129054276"/>
      </p:ext>
    </p:extLst>
  </p:cSld>
  <p:clrMapOvr>
    <a:masterClrMapping/>
  </p:clrMapOvr>
  <p:transition spd="slow">
    <p:circl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Eureka Server</a:t>
            </a:r>
          </a:p>
        </p:txBody>
      </p:sp>
      <p:sp>
        <p:nvSpPr>
          <p:cNvPr id="43010" name="Content Placeholder 2"/>
          <p:cNvSpPr>
            <a:spLocks noGrp="1"/>
          </p:cNvSpPr>
          <p:nvPr>
            <p:ph idx="1"/>
          </p:nvPr>
        </p:nvSpPr>
        <p:spPr>
          <a:xfrm>
            <a:off x="360363" y="732471"/>
            <a:ext cx="4268787" cy="4525329"/>
          </a:xfrm>
        </p:spPr>
        <p:txBody>
          <a:bodyPr>
            <a:normAutofit/>
          </a:bodyPr>
          <a:lstStyle/>
          <a:p>
            <a:pPr marL="342900" indent="-342900">
              <a:buFont typeface="Arial" charset="0"/>
              <a:buChar char="•"/>
            </a:pPr>
            <a:r>
              <a:rPr lang="en-US" altLang="en-US" sz="2000" dirty="0"/>
              <a:t>A REST based service which is primarily used for acquiring information about services that you would want to communicate with. </a:t>
            </a:r>
          </a:p>
          <a:p>
            <a:pPr marL="342900" indent="-342900">
              <a:buFont typeface="Arial" charset="0"/>
              <a:buChar char="•"/>
            </a:pPr>
            <a:r>
              <a:rPr lang="en-US" altLang="en-US" sz="2000" dirty="0"/>
              <a:t>This REST service is also known as Eureka Server. The Services that register in Eureka Server to obtain information about each other are called Eureka Clients.</a:t>
            </a:r>
          </a:p>
        </p:txBody>
      </p:sp>
      <p:pic>
        <p:nvPicPr>
          <p:cNvPr id="3" name="Picture 2">
            <a:extLst>
              <a:ext uri="{FF2B5EF4-FFF2-40B4-BE49-F238E27FC236}">
                <a16:creationId xmlns:a16="http://schemas.microsoft.com/office/drawing/2014/main" id="{331BB96F-BC13-054B-A62C-53BBCA1147BA}"/>
              </a:ext>
            </a:extLst>
          </p:cNvPr>
          <p:cNvPicPr>
            <a:picLocks noChangeAspect="1"/>
          </p:cNvPicPr>
          <p:nvPr/>
        </p:nvPicPr>
        <p:blipFill>
          <a:blip r:embed="rId3"/>
          <a:stretch>
            <a:fillRect/>
          </a:stretch>
        </p:blipFill>
        <p:spPr>
          <a:xfrm>
            <a:off x="5105400" y="1752600"/>
            <a:ext cx="4133850" cy="4133850"/>
          </a:xfrm>
          <a:prstGeom prst="rect">
            <a:avLst/>
          </a:prstGeom>
        </p:spPr>
      </p:pic>
    </p:spTree>
    <p:extLst>
      <p:ext uri="{BB962C8B-B14F-4D97-AF65-F5344CB8AC3E}">
        <p14:creationId xmlns:p14="http://schemas.microsoft.com/office/powerpoint/2010/main" val="3782646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at Is An HVAC System? | Service Champio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533400"/>
            <a:ext cx="8380751" cy="585865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810606" y="0"/>
            <a:ext cx="1522789" cy="369332"/>
          </a:xfrm>
          <a:prstGeom prst="rect">
            <a:avLst/>
          </a:prstGeom>
          <a:noFill/>
        </p:spPr>
        <p:txBody>
          <a:bodyPr wrap="none" rtlCol="0">
            <a:spAutoFit/>
          </a:bodyPr>
          <a:lstStyle/>
          <a:p>
            <a:pPr algn="ctr"/>
            <a:r>
              <a:rPr lang="en-US" b="1" dirty="0"/>
              <a:t>HVAC SYSTEM</a:t>
            </a:r>
          </a:p>
        </p:txBody>
      </p:sp>
    </p:spTree>
    <p:extLst>
      <p:ext uri="{BB962C8B-B14F-4D97-AF65-F5344CB8AC3E}">
        <p14:creationId xmlns:p14="http://schemas.microsoft.com/office/powerpoint/2010/main" val="2057667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B63CE-D6C7-8BB4-7025-AC8A8F0248EA}"/>
              </a:ext>
            </a:extLst>
          </p:cNvPr>
          <p:cNvSpPr>
            <a:spLocks noGrp="1"/>
          </p:cNvSpPr>
          <p:nvPr>
            <p:ph type="title"/>
          </p:nvPr>
        </p:nvSpPr>
        <p:spPr>
          <a:xfrm>
            <a:off x="184150" y="133350"/>
            <a:ext cx="8820150" cy="554038"/>
          </a:xfrm>
        </p:spPr>
        <p:txBody>
          <a:bodyPr/>
          <a:lstStyle/>
          <a:p>
            <a:pPr>
              <a:defRPr/>
            </a:pPr>
            <a:r>
              <a:rPr lang="en-US" dirty="0"/>
              <a:t>Feign Clients</a:t>
            </a:r>
          </a:p>
        </p:txBody>
      </p:sp>
      <p:sp>
        <p:nvSpPr>
          <p:cNvPr id="51202" name="Content Placeholder 2">
            <a:extLst>
              <a:ext uri="{FF2B5EF4-FFF2-40B4-BE49-F238E27FC236}">
                <a16:creationId xmlns:a16="http://schemas.microsoft.com/office/drawing/2014/main" id="{501C6353-39A7-5B54-77BF-8DFDFC89C1BD}"/>
              </a:ext>
            </a:extLst>
          </p:cNvPr>
          <p:cNvSpPr>
            <a:spLocks noGrp="1"/>
          </p:cNvSpPr>
          <p:nvPr>
            <p:ph idx="1"/>
          </p:nvPr>
        </p:nvSpPr>
        <p:spPr>
          <a:xfrm>
            <a:off x="360363" y="838200"/>
            <a:ext cx="8250237" cy="5562600"/>
          </a:xfrm>
        </p:spPr>
        <p:txBody>
          <a:bodyPr/>
          <a:lstStyle/>
          <a:p>
            <a:pPr marL="342900" indent="-342900">
              <a:buFont typeface="Arial" panose="020B0604020202020204" pitchFamily="34" charset="0"/>
              <a:buChar char="•"/>
            </a:pPr>
            <a:r>
              <a:rPr lang="en-US" altLang="en-US" sz="2400"/>
              <a:t>Feign provide a better alternative to RestTemplate to call REST API.</a:t>
            </a:r>
          </a:p>
          <a:p>
            <a:pPr marL="342900" indent="-342900">
              <a:buFont typeface="Arial" panose="020B0604020202020204" pitchFamily="34" charset="0"/>
              <a:buChar char="•"/>
            </a:pPr>
            <a:r>
              <a:rPr lang="en-US" altLang="en-US" sz="2400"/>
              <a:t>Making the call using the proxy is very simple.</a:t>
            </a:r>
          </a:p>
          <a:p>
            <a:pPr marL="342900" indent="-342900">
              <a:buFont typeface="Arial" panose="020B0604020202020204" pitchFamily="34" charset="0"/>
              <a:buChar char="•"/>
            </a:pPr>
            <a:r>
              <a:rPr lang="en-US" altLang="en-US" sz="2200"/>
              <a:t> convenient way to test your application’s API, focused on creating tests to verify business logic instead of spending time on the technical implementation of web services clients.</a:t>
            </a:r>
          </a:p>
          <a:p>
            <a:pPr marL="342900" indent="-342900">
              <a:buFont typeface="Arial" panose="020B0604020202020204" pitchFamily="34" charset="0"/>
              <a:buChar char="•"/>
            </a:pPr>
            <a:r>
              <a:rPr lang="en-US" altLang="en-US" sz="2200"/>
              <a:t>You only need to describe how to reach the remote API service by providing details such as the URL, request and response body, accepted headers, etc. The Feign Client will take care of the implementation details.</a:t>
            </a:r>
          </a:p>
          <a:p>
            <a:pPr marL="342900" indent="-342900">
              <a:buFont typeface="Arial" panose="020B0604020202020204" pitchFamily="34" charset="0"/>
              <a:buChar char="•"/>
            </a:pPr>
            <a:endParaRPr lang="en-US" altLang="en-US" sz="22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8B0CA-6F02-FF38-9CAD-ED8D3110CC66}"/>
              </a:ext>
            </a:extLst>
          </p:cNvPr>
          <p:cNvSpPr>
            <a:spLocks noGrp="1"/>
          </p:cNvSpPr>
          <p:nvPr>
            <p:ph type="title"/>
          </p:nvPr>
        </p:nvSpPr>
        <p:spPr>
          <a:xfrm>
            <a:off x="184150" y="133350"/>
            <a:ext cx="8820150" cy="554038"/>
          </a:xfrm>
        </p:spPr>
        <p:txBody>
          <a:bodyPr/>
          <a:lstStyle/>
          <a:p>
            <a:pPr>
              <a:defRPr/>
            </a:pPr>
            <a:r>
              <a:rPr lang="en-US" dirty="0"/>
              <a:t>Load balancers</a:t>
            </a:r>
          </a:p>
        </p:txBody>
      </p:sp>
      <p:sp>
        <p:nvSpPr>
          <p:cNvPr id="69634" name="Content Placeholder 2">
            <a:extLst>
              <a:ext uri="{FF2B5EF4-FFF2-40B4-BE49-F238E27FC236}">
                <a16:creationId xmlns:a16="http://schemas.microsoft.com/office/drawing/2014/main" id="{982E1C46-2030-DD7C-79AA-FF15133F4794}"/>
              </a:ext>
            </a:extLst>
          </p:cNvPr>
          <p:cNvSpPr>
            <a:spLocks noGrp="1"/>
          </p:cNvSpPr>
          <p:nvPr>
            <p:ph idx="1"/>
          </p:nvPr>
        </p:nvSpPr>
        <p:spPr>
          <a:xfrm>
            <a:off x="236538" y="666750"/>
            <a:ext cx="8248650" cy="4286250"/>
          </a:xfrm>
        </p:spPr>
        <p:txBody>
          <a:bodyPr/>
          <a:lstStyle/>
          <a:p>
            <a:pPr marL="342900" indent="-342900">
              <a:buFont typeface="Arial" panose="020B0604020202020204" pitchFamily="34" charset="0"/>
              <a:buChar char="•"/>
            </a:pPr>
            <a:r>
              <a:rPr lang="en-US" altLang="en-US" sz="2000" dirty="0"/>
              <a:t>load balancing improves the distribution of workloads across multiple computing resources, such as computers, a computer cluster, network links, central processing units, or disk drives. </a:t>
            </a:r>
          </a:p>
          <a:p>
            <a:pPr marL="342900" indent="-342900">
              <a:buFont typeface="Arial" panose="020B0604020202020204" pitchFamily="34" charset="0"/>
              <a:buChar char="•"/>
            </a:pPr>
            <a:r>
              <a:rPr lang="en-US" altLang="en-US" sz="2000" dirty="0"/>
              <a:t>Load balancing aims to optimize resource use, maximize throughput, minimize response time, and avoid overload of any single resource. </a:t>
            </a:r>
          </a:p>
          <a:p>
            <a:pPr marL="342900" indent="-342900">
              <a:buFont typeface="Arial" panose="020B0604020202020204" pitchFamily="34" charset="0"/>
              <a:buChar char="•"/>
            </a:pPr>
            <a:r>
              <a:rPr lang="en-US" altLang="en-US" sz="2000" dirty="0"/>
              <a:t>Using multiple components with load balancing instead of a single component may increase reliability and availability through redundancy. </a:t>
            </a:r>
          </a:p>
          <a:p>
            <a:pPr marL="342900" indent="-342900">
              <a:buFont typeface="Arial" panose="020B0604020202020204" pitchFamily="34" charset="0"/>
              <a:buChar char="•"/>
            </a:pPr>
            <a:r>
              <a:rPr lang="en-US" altLang="en-US" sz="2000" dirty="0"/>
              <a:t>Load balancing usually involves dedicated software or hardware, such as a multilayer switch or a Domain Name System server process.</a:t>
            </a:r>
          </a:p>
          <a:p>
            <a:pPr marL="342900" indent="-342900">
              <a:buFont typeface="Arial" panose="020B0604020202020204" pitchFamily="34" charset="0"/>
              <a:buChar char="•"/>
            </a:pPr>
            <a:endParaRPr lang="en-US" altLang="en-US" sz="2000" dirty="0"/>
          </a:p>
          <a:p>
            <a:pPr marL="342900" indent="-342900">
              <a:buFont typeface="Arial" panose="020B0604020202020204" pitchFamily="34" charset="0"/>
              <a:buChar char="•"/>
            </a:pPr>
            <a:endParaRPr lang="en-US" altLang="en-US" sz="2000" dirty="0"/>
          </a:p>
          <a:p>
            <a:pPr marL="342900" indent="-342900">
              <a:buFont typeface="Arial" panose="020B0604020202020204" pitchFamily="34" charset="0"/>
              <a:buChar char="•"/>
            </a:pPr>
            <a:r>
              <a:rPr lang="en-US" altLang="en-US" sz="2000" dirty="0"/>
              <a:t>Suppose other modules are also calling and consuming employee-producer module services. So the load at employee-producer is high. To deal with this we this we deploy multiple instances of employee-producer. Suppose two in this case. Now we will have to use a Load Balancer to route any incoming requests to either one of these two services.</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Serverless</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266069893"/>
      </p:ext>
    </p:extLst>
  </p:cSld>
  <p:clrMapOvr>
    <a:masterClrMapping/>
  </p:clrMapOvr>
  <p:transition spd="slow">
    <p:circl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1385C-780A-4CCB-3033-AEC1EA3F28B4}"/>
              </a:ext>
            </a:extLst>
          </p:cNvPr>
          <p:cNvSpPr>
            <a:spLocks noGrp="1"/>
          </p:cNvSpPr>
          <p:nvPr>
            <p:ph type="title"/>
          </p:nvPr>
        </p:nvSpPr>
        <p:spPr>
          <a:xfrm>
            <a:off x="184150" y="133350"/>
            <a:ext cx="8820150" cy="554038"/>
          </a:xfrm>
        </p:spPr>
        <p:txBody>
          <a:bodyPr/>
          <a:lstStyle/>
          <a:p>
            <a:pPr>
              <a:defRPr/>
            </a:pPr>
            <a:r>
              <a:rPr lang="en-US" dirty="0"/>
              <a:t>Serverless Deployment</a:t>
            </a:r>
          </a:p>
        </p:txBody>
      </p:sp>
      <p:sp>
        <p:nvSpPr>
          <p:cNvPr id="4" name="Content Placeholder 2">
            <a:extLst>
              <a:ext uri="{FF2B5EF4-FFF2-40B4-BE49-F238E27FC236}">
                <a16:creationId xmlns:a16="http://schemas.microsoft.com/office/drawing/2014/main" id="{036E5CD8-A75B-3EF2-6DED-D43EE03DC406}"/>
              </a:ext>
            </a:extLst>
          </p:cNvPr>
          <p:cNvSpPr txBox="1">
            <a:spLocks/>
          </p:cNvSpPr>
          <p:nvPr/>
        </p:nvSpPr>
        <p:spPr bwMode="auto">
          <a:xfrm>
            <a:off x="236538" y="666750"/>
            <a:ext cx="8602662" cy="428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Font typeface="Arial" panose="020B0604020202020204" pitchFamily="34" charset="0"/>
              <a:buNone/>
              <a:defRPr sz="1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16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14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A</a:t>
            </a:r>
            <a:r>
              <a:rPr lang="en-IN" sz="2000" b="0" i="0" dirty="0">
                <a:solidFill>
                  <a:srgbClr val="333333"/>
                </a:solidFill>
                <a:effectLst/>
                <a:latin typeface="Calibri" panose="020F0502020204030204" pitchFamily="34" charset="0"/>
                <a:cs typeface="Calibri" panose="020F0502020204030204" pitchFamily="34" charset="0"/>
              </a:rPr>
              <a:t> deployment infrastructure that hides any concept of servers (i.e. reserved or </a:t>
            </a:r>
            <a:r>
              <a:rPr lang="en-IN" sz="2000" b="0" i="0" dirty="0" err="1">
                <a:solidFill>
                  <a:srgbClr val="333333"/>
                </a:solidFill>
                <a:effectLst/>
                <a:latin typeface="Calibri" panose="020F0502020204030204" pitchFamily="34" charset="0"/>
                <a:cs typeface="Calibri" panose="020F0502020204030204" pitchFamily="34" charset="0"/>
              </a:rPr>
              <a:t>preallocated</a:t>
            </a:r>
            <a:r>
              <a:rPr lang="en-IN" sz="2000" b="0" i="0" dirty="0">
                <a:solidFill>
                  <a:srgbClr val="333333"/>
                </a:solidFill>
                <a:effectLst/>
                <a:latin typeface="Calibri" panose="020F0502020204030204" pitchFamily="34" charset="0"/>
                <a:cs typeface="Calibri" panose="020F0502020204030204" pitchFamily="34" charset="0"/>
              </a:rPr>
              <a:t> resources)- physical or virtual hosts, or containers. </a:t>
            </a:r>
          </a:p>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The infrastructure takes your service’s code and runs it. You are charged for each request based on the resources consumed.</a:t>
            </a:r>
          </a:p>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Different serverless deployment environments: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AWS Lambda</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Google Cloud Functions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Azure Functions</a:t>
            </a:r>
          </a:p>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An AWS Lambda function is a stateless component that is invoked to handle events</a:t>
            </a:r>
          </a:p>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The benefits of using serverless deployment include:</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It eliminates the need to spend time on the undifferentiated heavy lifting of managing low-level infrastructure. Instead, you can focus on your code.</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The serverless deployment infrastructure is extremely elastic. It automatically scales your services to handle the load.</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You pay for each request rather than provisioning what might be under utilized virtual machines or containers.</a:t>
            </a:r>
          </a:p>
          <a:p>
            <a:pPr marL="342900" indent="-342900">
              <a:buFont typeface="Arial" panose="020B0604020202020204" pitchFamily="34" charset="0"/>
              <a:buChar char="•"/>
            </a:pPr>
            <a:endParaRPr lang="en-IN" sz="2000" b="0" i="0" dirty="0">
              <a:solidFill>
                <a:srgbClr val="333333"/>
              </a:solidFill>
              <a:effectLst/>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IN" sz="2000" b="0" i="0" dirty="0">
              <a:solidFill>
                <a:srgbClr val="333333"/>
              </a:solidFill>
              <a:effectLst/>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US" altLang="en-US" sz="2000" dirty="0">
              <a:latin typeface="Calibri" panose="020F0502020204030204" pitchFamily="34" charset="0"/>
              <a:cs typeface="Calibri" panose="020F0502020204030204" pitchFamily="34" charset="0"/>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1385C-780A-4CCB-3033-AEC1EA3F28B4}"/>
              </a:ext>
            </a:extLst>
          </p:cNvPr>
          <p:cNvSpPr>
            <a:spLocks noGrp="1"/>
          </p:cNvSpPr>
          <p:nvPr>
            <p:ph type="title"/>
          </p:nvPr>
        </p:nvSpPr>
        <p:spPr>
          <a:xfrm>
            <a:off x="184150" y="133350"/>
            <a:ext cx="8820150" cy="554038"/>
          </a:xfrm>
        </p:spPr>
        <p:txBody>
          <a:bodyPr/>
          <a:lstStyle/>
          <a:p>
            <a:pPr>
              <a:defRPr/>
            </a:pPr>
            <a:r>
              <a:rPr lang="en-US" dirty="0"/>
              <a:t>Serverless Deployment Drawback</a:t>
            </a:r>
          </a:p>
        </p:txBody>
      </p:sp>
      <p:sp>
        <p:nvSpPr>
          <p:cNvPr id="4" name="Content Placeholder 2">
            <a:extLst>
              <a:ext uri="{FF2B5EF4-FFF2-40B4-BE49-F238E27FC236}">
                <a16:creationId xmlns:a16="http://schemas.microsoft.com/office/drawing/2014/main" id="{036E5CD8-A75B-3EF2-6DED-D43EE03DC406}"/>
              </a:ext>
            </a:extLst>
          </p:cNvPr>
          <p:cNvSpPr txBox="1">
            <a:spLocks/>
          </p:cNvSpPr>
          <p:nvPr/>
        </p:nvSpPr>
        <p:spPr bwMode="auto">
          <a:xfrm>
            <a:off x="236538" y="666750"/>
            <a:ext cx="8602662" cy="581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Font typeface="Arial" panose="020B0604020202020204" pitchFamily="34" charset="0"/>
              <a:buNone/>
              <a:defRPr sz="1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16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14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Significant limitation and constraints – </a:t>
            </a:r>
            <a:br>
              <a:rPr lang="en-IN" sz="2000" dirty="0">
                <a:solidFill>
                  <a:srgbClr val="333333"/>
                </a:solidFill>
                <a:latin typeface="Calibri" panose="020F0502020204030204" pitchFamily="34" charset="0"/>
                <a:cs typeface="Calibri" panose="020F0502020204030204" pitchFamily="34" charset="0"/>
              </a:rPr>
            </a:br>
            <a:r>
              <a:rPr lang="en-IN" sz="2000" dirty="0">
                <a:solidFill>
                  <a:srgbClr val="333333"/>
                </a:solidFill>
                <a:latin typeface="Calibri" panose="020F0502020204030204" pitchFamily="34" charset="0"/>
                <a:cs typeface="Calibri" panose="020F0502020204030204" pitchFamily="34" charset="0"/>
              </a:rPr>
              <a:t>A serverless deployment environment typically has far more constraints that a VM-based or Container-based infrastructure. </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Limited “input sources” – </a:t>
            </a:r>
            <a:br>
              <a:rPr lang="en-IN" sz="2000" dirty="0">
                <a:solidFill>
                  <a:srgbClr val="333333"/>
                </a:solidFill>
                <a:latin typeface="Calibri" panose="020F0502020204030204" pitchFamily="34" charset="0"/>
                <a:cs typeface="Calibri" panose="020F0502020204030204" pitchFamily="34" charset="0"/>
              </a:rPr>
            </a:br>
            <a:r>
              <a:rPr lang="en-IN" sz="2000" dirty="0">
                <a:solidFill>
                  <a:srgbClr val="333333"/>
                </a:solidFill>
                <a:latin typeface="Calibri" panose="020F0502020204030204" pitchFamily="34" charset="0"/>
                <a:cs typeface="Calibri" panose="020F0502020204030204" pitchFamily="34" charset="0"/>
              </a:rPr>
              <a:t>lambdas can only respond to requests from a limited set of input sources. </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Applications must </a:t>
            </a:r>
            <a:r>
              <a:rPr lang="en-IN" sz="2000" dirty="0" err="1">
                <a:solidFill>
                  <a:srgbClr val="333333"/>
                </a:solidFill>
                <a:latin typeface="Calibri" panose="020F0502020204030204" pitchFamily="34" charset="0"/>
                <a:cs typeface="Calibri" panose="020F0502020204030204" pitchFamily="34" charset="0"/>
              </a:rPr>
              <a:t>startup</a:t>
            </a:r>
            <a:r>
              <a:rPr lang="en-IN" sz="2000" dirty="0">
                <a:solidFill>
                  <a:srgbClr val="333333"/>
                </a:solidFill>
                <a:latin typeface="Calibri" panose="020F0502020204030204" pitchFamily="34" charset="0"/>
                <a:cs typeface="Calibri" panose="020F0502020204030204" pitchFamily="34" charset="0"/>
              </a:rPr>
              <a:t> quickly – </a:t>
            </a:r>
            <a:br>
              <a:rPr lang="en-IN" sz="2000" dirty="0">
                <a:solidFill>
                  <a:srgbClr val="333333"/>
                </a:solidFill>
                <a:latin typeface="Calibri" panose="020F0502020204030204" pitchFamily="34" charset="0"/>
                <a:cs typeface="Calibri" panose="020F0502020204030204" pitchFamily="34" charset="0"/>
              </a:rPr>
            </a:br>
            <a:r>
              <a:rPr lang="en-IN" sz="2000" dirty="0">
                <a:solidFill>
                  <a:srgbClr val="333333"/>
                </a:solidFill>
                <a:latin typeface="Calibri" panose="020F0502020204030204" pitchFamily="34" charset="0"/>
                <a:cs typeface="Calibri" panose="020F0502020204030204" pitchFamily="34" charset="0"/>
              </a:rPr>
              <a:t>serverless deployment is not a good fit your service takes a long time to start</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Risk of high latency – </a:t>
            </a:r>
            <a:br>
              <a:rPr lang="en-IN" sz="2000" dirty="0">
                <a:solidFill>
                  <a:srgbClr val="333333"/>
                </a:solidFill>
                <a:latin typeface="Calibri" panose="020F0502020204030204" pitchFamily="34" charset="0"/>
                <a:cs typeface="Calibri" panose="020F0502020204030204" pitchFamily="34" charset="0"/>
              </a:rPr>
            </a:br>
            <a:r>
              <a:rPr lang="en-IN" sz="2000" dirty="0">
                <a:solidFill>
                  <a:srgbClr val="333333"/>
                </a:solidFill>
                <a:latin typeface="Calibri" panose="020F0502020204030204" pitchFamily="34" charset="0"/>
                <a:cs typeface="Calibri" panose="020F0502020204030204" pitchFamily="34" charset="0"/>
              </a:rPr>
              <a:t>the time it takes for the infrastructure to provision an instance of your function and for the function to initialize might result in significant latency. </a:t>
            </a:r>
          </a:p>
        </p:txBody>
      </p:sp>
    </p:spTree>
    <p:extLst>
      <p:ext uri="{BB962C8B-B14F-4D97-AF65-F5344CB8AC3E}">
        <p14:creationId xmlns:p14="http://schemas.microsoft.com/office/powerpoint/2010/main" val="75738399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1385C-780A-4CCB-3033-AEC1EA3F28B4}"/>
              </a:ext>
            </a:extLst>
          </p:cNvPr>
          <p:cNvSpPr>
            <a:spLocks noGrp="1"/>
          </p:cNvSpPr>
          <p:nvPr>
            <p:ph type="title"/>
          </p:nvPr>
        </p:nvSpPr>
        <p:spPr>
          <a:xfrm>
            <a:off x="184150" y="133350"/>
            <a:ext cx="8820150" cy="554038"/>
          </a:xfrm>
        </p:spPr>
        <p:txBody>
          <a:bodyPr/>
          <a:lstStyle/>
          <a:p>
            <a:pPr>
              <a:defRPr/>
            </a:pPr>
            <a:r>
              <a:rPr lang="en-US"/>
              <a:t>Serverless Deployment Example</a:t>
            </a:r>
            <a:endParaRPr lang="en-US" dirty="0"/>
          </a:p>
        </p:txBody>
      </p:sp>
      <p:pic>
        <p:nvPicPr>
          <p:cNvPr id="1026" name="Picture 2" descr="diagram for a summary">
            <a:extLst>
              <a:ext uri="{FF2B5EF4-FFF2-40B4-BE49-F238E27FC236}">
                <a16:creationId xmlns:a16="http://schemas.microsoft.com/office/drawing/2014/main" id="{9D6037DF-6EBF-E295-C24E-30A628AAB6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4950" y="1670050"/>
            <a:ext cx="8674100" cy="35179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03EC9AC-94E5-364F-CD60-C5C41560E052}"/>
              </a:ext>
            </a:extLst>
          </p:cNvPr>
          <p:cNvSpPr txBox="1"/>
          <p:nvPr/>
        </p:nvSpPr>
        <p:spPr>
          <a:xfrm>
            <a:off x="452120" y="5770800"/>
            <a:ext cx="8284210" cy="369332"/>
          </a:xfrm>
          <a:prstGeom prst="rect">
            <a:avLst/>
          </a:prstGeom>
          <a:noFill/>
        </p:spPr>
        <p:txBody>
          <a:bodyPr wrap="square">
            <a:spAutoFit/>
          </a:bodyPr>
          <a:lstStyle/>
          <a:p>
            <a:r>
              <a:rPr lang="en-US" dirty="0"/>
              <a:t>https://</a:t>
            </a:r>
            <a:r>
              <a:rPr lang="en-US" dirty="0" err="1"/>
              <a:t>docs.aws.amazon.com</a:t>
            </a:r>
            <a:r>
              <a:rPr lang="en-US" dirty="0"/>
              <a:t>/lambda/latest/dg/with-s3-tutorial.html</a:t>
            </a:r>
          </a:p>
        </p:txBody>
      </p:sp>
    </p:spTree>
    <p:extLst>
      <p:ext uri="{BB962C8B-B14F-4D97-AF65-F5344CB8AC3E}">
        <p14:creationId xmlns:p14="http://schemas.microsoft.com/office/powerpoint/2010/main" val="373251503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Circuit Breaker</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4231290937"/>
      </p:ext>
    </p:extLst>
  </p:cSld>
  <p:clrMapOvr>
    <a:masterClrMapping/>
  </p:clrMapOvr>
  <p:transition spd="slow">
    <p:circl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Circuit Breakers</a:t>
            </a:r>
          </a:p>
        </p:txBody>
      </p:sp>
      <p:sp>
        <p:nvSpPr>
          <p:cNvPr id="3" name="Rectangle 2"/>
          <p:cNvSpPr/>
          <p:nvPr/>
        </p:nvSpPr>
        <p:spPr>
          <a:xfrm>
            <a:off x="252660" y="1378209"/>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000" dirty="0"/>
              <a:t>A typical distributed system consists of many services collaborating together.</a:t>
            </a:r>
          </a:p>
          <a:p>
            <a:pPr marL="285750" indent="-285750">
              <a:buFont typeface="Arial" charset="0"/>
              <a:buChar char="•"/>
            </a:pPr>
            <a:r>
              <a:rPr lang="en-US" sz="2000" dirty="0"/>
              <a:t>These services are prone to failure or delayed responses. </a:t>
            </a:r>
          </a:p>
          <a:p>
            <a:pPr marL="285750" indent="-285750">
              <a:buFont typeface="Arial" charset="0"/>
              <a:buChar char="•"/>
            </a:pPr>
            <a:r>
              <a:rPr lang="en-US" sz="2000" dirty="0"/>
              <a:t>If a service fails it may impact on other services affecting performance and possibly making other parts of application inaccessible or in the worst case bring down the whole application.</a:t>
            </a:r>
          </a:p>
          <a:p>
            <a:pPr marL="285750" indent="-285750">
              <a:buFont typeface="Arial" charset="0"/>
              <a:buChar char="•"/>
            </a:pPr>
            <a:r>
              <a:rPr lang="en-US" sz="2000" dirty="0"/>
              <a:t>A fallback is require for the service that fails.</a:t>
            </a:r>
          </a:p>
          <a:p>
            <a:pPr marL="285750" indent="-285750">
              <a:buFont typeface="Arial" charset="0"/>
              <a:buChar char="•"/>
            </a:pPr>
            <a:r>
              <a:rPr lang="en-US" sz="2000" dirty="0"/>
              <a:t>Possible solutions:</a:t>
            </a:r>
          </a:p>
          <a:p>
            <a:pPr marL="742950" lvl="1" indent="-285750">
              <a:buFont typeface="Arial" charset="0"/>
              <a:buChar char="•"/>
            </a:pPr>
            <a:r>
              <a:rPr lang="en-US" sz="2000" dirty="0"/>
              <a:t>Throw an error</a:t>
            </a:r>
          </a:p>
          <a:p>
            <a:pPr marL="742950" lvl="1" indent="-285750">
              <a:buFont typeface="Arial" charset="0"/>
              <a:buChar char="•"/>
            </a:pPr>
            <a:r>
              <a:rPr lang="en-US" sz="2000" dirty="0"/>
              <a:t>Return fallback default response</a:t>
            </a:r>
          </a:p>
          <a:p>
            <a:pPr marL="742950" lvl="1" indent="-285750">
              <a:buFont typeface="Arial" charset="0"/>
              <a:buChar char="•"/>
            </a:pPr>
            <a:r>
              <a:rPr lang="en-US" sz="2000" dirty="0"/>
              <a:t>Cache previous responses and use that as fallback response</a:t>
            </a:r>
          </a:p>
        </p:txBody>
      </p:sp>
    </p:spTree>
    <p:extLst>
      <p:ext uri="{BB962C8B-B14F-4D97-AF65-F5344CB8AC3E}">
        <p14:creationId xmlns:p14="http://schemas.microsoft.com/office/powerpoint/2010/main" val="211595172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189" y="0"/>
            <a:ext cx="8229600" cy="1143000"/>
          </a:xfrm>
        </p:spPr>
        <p:txBody>
          <a:bodyPr/>
          <a:lstStyle/>
          <a:p>
            <a:r>
              <a:rPr lang="en-US" dirty="0"/>
              <a:t>Circuit breaker States and Settings</a:t>
            </a:r>
          </a:p>
        </p:txBody>
      </p:sp>
      <p:sp>
        <p:nvSpPr>
          <p:cNvPr id="3" name="Rectangle 2"/>
          <p:cNvSpPr/>
          <p:nvPr/>
        </p:nvSpPr>
        <p:spPr>
          <a:xfrm>
            <a:off x="22860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000" dirty="0"/>
              <a:t>A </a:t>
            </a:r>
            <a:r>
              <a:rPr lang="en-US" sz="2000" dirty="0" err="1"/>
              <a:t>CircuitBreaker</a:t>
            </a:r>
            <a:r>
              <a:rPr lang="en-US" sz="2000" dirty="0"/>
              <a:t> can be in one of the three states:</a:t>
            </a:r>
          </a:p>
          <a:p>
            <a:pPr marL="742950" lvl="1" indent="-285750">
              <a:buFont typeface="Arial" charset="0"/>
              <a:buChar char="•"/>
            </a:pPr>
            <a:r>
              <a:rPr lang="en-US" sz="2000" dirty="0"/>
              <a:t>CLOSED – everything is fine, no short-circuiting involved</a:t>
            </a:r>
          </a:p>
          <a:p>
            <a:pPr marL="742950" lvl="1" indent="-285750">
              <a:buFont typeface="Arial" charset="0"/>
              <a:buChar char="•"/>
            </a:pPr>
            <a:r>
              <a:rPr lang="en-US" sz="2000" dirty="0"/>
              <a:t>OPEN – remote server is down, all requests to it are short-circuited</a:t>
            </a:r>
          </a:p>
          <a:p>
            <a:pPr marL="742950" lvl="1" indent="-285750">
              <a:buFont typeface="Arial" charset="0"/>
              <a:buChar char="•"/>
            </a:pPr>
            <a:r>
              <a:rPr lang="en-US" sz="2000" dirty="0"/>
              <a:t>HALF_OPEN – a configured amount of time since entering OPEN state has elapsed and </a:t>
            </a:r>
            <a:r>
              <a:rPr lang="en-US" sz="2000" dirty="0" err="1"/>
              <a:t>CircuitBreaker</a:t>
            </a:r>
            <a:r>
              <a:rPr lang="en-US" sz="2000" dirty="0"/>
              <a:t> allows requests to check if the remote service is back online</a:t>
            </a:r>
          </a:p>
          <a:p>
            <a:pPr marL="285750" indent="-285750">
              <a:buFont typeface="Arial" charset="0"/>
              <a:buChar char="•"/>
            </a:pPr>
            <a:r>
              <a:rPr lang="en-US" sz="2000" dirty="0"/>
              <a:t>We can configure the following settings:</a:t>
            </a:r>
          </a:p>
          <a:p>
            <a:pPr marL="742950" lvl="1" indent="-285750">
              <a:buFont typeface="Arial" charset="0"/>
              <a:buChar char="•"/>
            </a:pPr>
            <a:r>
              <a:rPr lang="en-US" sz="2000" dirty="0"/>
              <a:t>the failure rate threshold above which the </a:t>
            </a:r>
            <a:r>
              <a:rPr lang="en-US" sz="2000" dirty="0" err="1"/>
              <a:t>CircuitBreaker</a:t>
            </a:r>
            <a:r>
              <a:rPr lang="en-US" sz="2000" dirty="0"/>
              <a:t> opens and starts short-circuiting calls</a:t>
            </a:r>
          </a:p>
          <a:p>
            <a:pPr marL="742950" lvl="1" indent="-285750">
              <a:buFont typeface="Arial" charset="0"/>
              <a:buChar char="•"/>
            </a:pPr>
            <a:r>
              <a:rPr lang="en-US" sz="2000" dirty="0"/>
              <a:t>the wait duration which defines how long the </a:t>
            </a:r>
            <a:r>
              <a:rPr lang="en-US" sz="2000" dirty="0" err="1"/>
              <a:t>CircuitBreaker</a:t>
            </a:r>
            <a:r>
              <a:rPr lang="en-US" sz="2000" dirty="0"/>
              <a:t> should stay open before it switches to half open</a:t>
            </a:r>
          </a:p>
          <a:p>
            <a:pPr marL="742950" lvl="1" indent="-285750">
              <a:buFont typeface="Arial" charset="0"/>
              <a:buChar char="•"/>
            </a:pPr>
            <a:r>
              <a:rPr lang="en-US" sz="2000" dirty="0"/>
              <a:t>the size of the ring buffer when the </a:t>
            </a:r>
            <a:r>
              <a:rPr lang="en-US" sz="2000" dirty="0" err="1"/>
              <a:t>CircuitBreaker</a:t>
            </a:r>
            <a:r>
              <a:rPr lang="en-US" sz="2000" dirty="0"/>
              <a:t> is half open or closed</a:t>
            </a:r>
          </a:p>
          <a:p>
            <a:pPr marL="742950" lvl="1" indent="-285750">
              <a:buFont typeface="Arial" charset="0"/>
              <a:buChar char="•"/>
            </a:pPr>
            <a:r>
              <a:rPr lang="en-US" sz="2000" dirty="0"/>
              <a:t>a custom </a:t>
            </a:r>
            <a:r>
              <a:rPr lang="en-US" sz="2000" dirty="0" err="1"/>
              <a:t>CircuitBreakerEventListener</a:t>
            </a:r>
            <a:r>
              <a:rPr lang="en-US" sz="2000" dirty="0"/>
              <a:t> which handles </a:t>
            </a:r>
            <a:r>
              <a:rPr lang="en-US" sz="2000" dirty="0" err="1"/>
              <a:t>CircuitBreaker</a:t>
            </a:r>
            <a:r>
              <a:rPr lang="en-US" sz="2000" dirty="0"/>
              <a:t> events</a:t>
            </a:r>
          </a:p>
          <a:p>
            <a:pPr marL="742950" lvl="1" indent="-285750">
              <a:buFont typeface="Arial" charset="0"/>
              <a:buChar char="•"/>
            </a:pPr>
            <a:r>
              <a:rPr lang="en-US" sz="2000" dirty="0"/>
              <a:t>a custom Predicate which evaluates if an exception should count as a failure and thus increase the failure rate</a:t>
            </a:r>
          </a:p>
        </p:txBody>
      </p:sp>
    </p:spTree>
    <p:extLst>
      <p:ext uri="{BB962C8B-B14F-4D97-AF65-F5344CB8AC3E}">
        <p14:creationId xmlns:p14="http://schemas.microsoft.com/office/powerpoint/2010/main" val="17157412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823600" cy="558000"/>
          </a:xfrm>
        </p:spPr>
        <p:txBody>
          <a:bodyPr/>
          <a:lstStyle/>
          <a:p>
            <a:pPr algn="l">
              <a:defRPr/>
            </a:pPr>
            <a:r>
              <a:rPr lang="en-US" sz="2600" b="1" dirty="0" err="1">
                <a:effectLst>
                  <a:outerShdw blurRad="38100" dist="38100" dir="2700000" algn="tl">
                    <a:srgbClr val="000000">
                      <a:alpha val="43137"/>
                    </a:srgbClr>
                  </a:outerShdw>
                </a:effectLst>
              </a:rPr>
              <a:t>Hystrix</a:t>
            </a:r>
            <a:r>
              <a:rPr lang="en-US" sz="2600" b="1" dirty="0">
                <a:effectLst>
                  <a:outerShdw blurRad="38100" dist="38100" dir="2700000" algn="tl">
                    <a:srgbClr val="000000">
                      <a:alpha val="43137"/>
                    </a:srgbClr>
                  </a:outerShdw>
                </a:effectLst>
              </a:rPr>
              <a:t>  </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Uses Circuit-Breaker pattern</a:t>
            </a:r>
          </a:p>
          <a:p>
            <a:pPr marL="742950" lvl="1" indent="-285750">
              <a:buFont typeface="Arial" charset="0"/>
              <a:buChar char="•"/>
            </a:pPr>
            <a:r>
              <a:rPr lang="en-US" sz="2200" dirty="0"/>
              <a:t>When to break circuit</a:t>
            </a:r>
          </a:p>
          <a:p>
            <a:pPr marL="742950" lvl="1" indent="-285750">
              <a:buFont typeface="Arial" charset="0"/>
              <a:buChar char="•"/>
            </a:pPr>
            <a:r>
              <a:rPr lang="en-US" sz="2200" dirty="0"/>
              <a:t>What to do when circuit breaks</a:t>
            </a:r>
          </a:p>
          <a:p>
            <a:pPr marL="742950" lvl="1" indent="-285750">
              <a:buFont typeface="Arial" charset="0"/>
              <a:buChar char="•"/>
            </a:pPr>
            <a:r>
              <a:rPr lang="en-US" sz="2200" dirty="0"/>
              <a:t>When to resume requests</a:t>
            </a:r>
          </a:p>
          <a:p>
            <a:pPr marL="285750" indent="-285750">
              <a:buFont typeface="Arial" charset="0"/>
              <a:buChar char="•"/>
            </a:pPr>
            <a:r>
              <a:rPr lang="en-US" sz="2200" dirty="0"/>
              <a:t>When we apply a circuit breaker to a method, </a:t>
            </a:r>
            <a:r>
              <a:rPr lang="en-US" sz="2200" dirty="0" err="1"/>
              <a:t>Hystrix</a:t>
            </a:r>
            <a:r>
              <a:rPr lang="en-US" sz="2200" dirty="0"/>
              <a:t> watches for failing calls to that method, and if failures build up to a threshold, </a:t>
            </a:r>
            <a:r>
              <a:rPr lang="en-US" sz="2200" dirty="0" err="1"/>
              <a:t>Hystrix</a:t>
            </a:r>
            <a:r>
              <a:rPr lang="en-US" sz="2200" dirty="0"/>
              <a:t> opens the circuit so that subsequent calls automatically fail. </a:t>
            </a:r>
          </a:p>
          <a:p>
            <a:pPr marL="285750" indent="-285750">
              <a:buFont typeface="Arial" charset="0"/>
              <a:buChar char="•"/>
            </a:pPr>
            <a:r>
              <a:rPr lang="en-US" sz="2200" dirty="0"/>
              <a:t>While the circuit is open, </a:t>
            </a:r>
            <a:r>
              <a:rPr lang="en-US" sz="2200" dirty="0" err="1"/>
              <a:t>Hystrix</a:t>
            </a:r>
            <a:r>
              <a:rPr lang="en-US" sz="2200" dirty="0"/>
              <a:t> redirects calls to the method, and they’re passed on to our specified fallback method.</a:t>
            </a:r>
          </a:p>
          <a:p>
            <a:pPr marL="285750" indent="-285750">
              <a:buFont typeface="Arial" charset="0"/>
              <a:buChar char="•"/>
            </a:pPr>
            <a:r>
              <a:rPr lang="en-US" sz="2200" dirty="0"/>
              <a:t>Looks for any method annotated with the @</a:t>
            </a:r>
            <a:r>
              <a:rPr lang="en-US" sz="2200" dirty="0" err="1"/>
              <a:t>HystrixCommand</a:t>
            </a:r>
            <a:r>
              <a:rPr lang="en-US" sz="2200" dirty="0"/>
              <a:t> annotation, and wraps that method in a proxy connected to a circuit breaker so that </a:t>
            </a:r>
            <a:r>
              <a:rPr lang="en-US" sz="2200" dirty="0" err="1"/>
              <a:t>Hystrix</a:t>
            </a:r>
            <a:r>
              <a:rPr lang="en-US" sz="2200" dirty="0"/>
              <a:t> can monitor it</a:t>
            </a:r>
          </a:p>
        </p:txBody>
      </p:sp>
    </p:spTree>
    <p:extLst>
      <p:ext uri="{BB962C8B-B14F-4D97-AF65-F5344CB8AC3E}">
        <p14:creationId xmlns:p14="http://schemas.microsoft.com/office/powerpoint/2010/main" val="33454868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478567" y="1403151"/>
            <a:ext cx="1060339" cy="457200"/>
          </a:xfrm>
          <a:prstGeom prst="rect">
            <a:avLst/>
          </a:prstGeom>
          <a:solidFill>
            <a:schemeClr val="bg2">
              <a:lumMod val="9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Policy</a:t>
            </a:r>
          </a:p>
        </p:txBody>
      </p:sp>
      <p:sp>
        <p:nvSpPr>
          <p:cNvPr id="7" name="Rectangle 6"/>
          <p:cNvSpPr/>
          <p:nvPr/>
        </p:nvSpPr>
        <p:spPr>
          <a:xfrm>
            <a:off x="6441627" y="3459031"/>
            <a:ext cx="1097280" cy="457200"/>
          </a:xfrm>
          <a:prstGeom prst="rect">
            <a:avLst/>
          </a:prstGeom>
          <a:solidFill>
            <a:schemeClr val="bg2">
              <a:lumMod val="9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Support</a:t>
            </a:r>
          </a:p>
        </p:txBody>
      </p:sp>
      <p:sp>
        <p:nvSpPr>
          <p:cNvPr id="8" name="Rectangle 7"/>
          <p:cNvSpPr/>
          <p:nvPr/>
        </p:nvSpPr>
        <p:spPr>
          <a:xfrm>
            <a:off x="6478568" y="2419996"/>
            <a:ext cx="1097280" cy="457200"/>
          </a:xfrm>
          <a:prstGeom prst="rect">
            <a:avLst/>
          </a:prstGeom>
          <a:solidFill>
            <a:schemeClr val="bg2">
              <a:lumMod val="9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Claims</a:t>
            </a:r>
          </a:p>
        </p:txBody>
      </p:sp>
      <p:sp>
        <p:nvSpPr>
          <p:cNvPr id="59" name="TextBox 58"/>
          <p:cNvSpPr txBox="1"/>
          <p:nvPr/>
        </p:nvSpPr>
        <p:spPr>
          <a:xfrm>
            <a:off x="502360" y="268069"/>
            <a:ext cx="3546292" cy="646331"/>
          </a:xfrm>
          <a:prstGeom prst="rect">
            <a:avLst/>
          </a:prstGeom>
          <a:noFill/>
        </p:spPr>
        <p:txBody>
          <a:bodyPr wrap="none" rtlCol="0">
            <a:spAutoFit/>
          </a:bodyPr>
          <a:lstStyle/>
          <a:p>
            <a:r>
              <a:rPr lang="en-US" sz="3600" b="1" dirty="0"/>
              <a:t>Real Life Scenario</a:t>
            </a:r>
          </a:p>
        </p:txBody>
      </p:sp>
      <p:sp>
        <p:nvSpPr>
          <p:cNvPr id="36" name="Can 35"/>
          <p:cNvSpPr/>
          <p:nvPr/>
        </p:nvSpPr>
        <p:spPr>
          <a:xfrm>
            <a:off x="8122632" y="1072618"/>
            <a:ext cx="661419" cy="7620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Can 51"/>
          <p:cNvSpPr/>
          <p:nvPr/>
        </p:nvSpPr>
        <p:spPr>
          <a:xfrm>
            <a:off x="8148032" y="2243397"/>
            <a:ext cx="661419" cy="7620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Can 52"/>
          <p:cNvSpPr/>
          <p:nvPr/>
        </p:nvSpPr>
        <p:spPr>
          <a:xfrm>
            <a:off x="8122632" y="3384117"/>
            <a:ext cx="661419" cy="7620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79871" y="2084456"/>
            <a:ext cx="1809515" cy="1585480"/>
          </a:xfrm>
          <a:prstGeom prst="rect">
            <a:avLst/>
          </a:prstGeom>
        </p:spPr>
      </p:pic>
      <p:pic>
        <p:nvPicPr>
          <p:cNvPr id="11" name="Picture 10"/>
          <p:cNvPicPr>
            <a:picLocks noChangeAspect="1"/>
          </p:cNvPicPr>
          <p:nvPr/>
        </p:nvPicPr>
        <p:blipFill>
          <a:blip r:embed="rId4"/>
          <a:stretch>
            <a:fillRect/>
          </a:stretch>
        </p:blipFill>
        <p:spPr>
          <a:xfrm>
            <a:off x="2590800" y="1834618"/>
            <a:ext cx="2463800" cy="2463800"/>
          </a:xfrm>
          <a:prstGeom prst="rect">
            <a:avLst/>
          </a:prstGeom>
        </p:spPr>
      </p:pic>
      <p:sp>
        <p:nvSpPr>
          <p:cNvPr id="16" name="TextBox 15"/>
          <p:cNvSpPr txBox="1"/>
          <p:nvPr/>
        </p:nvSpPr>
        <p:spPr>
          <a:xfrm>
            <a:off x="2895600" y="1285163"/>
            <a:ext cx="1916075" cy="369332"/>
          </a:xfrm>
          <a:prstGeom prst="rect">
            <a:avLst/>
          </a:prstGeom>
          <a:noFill/>
        </p:spPr>
        <p:txBody>
          <a:bodyPr wrap="square" rtlCol="0">
            <a:spAutoFit/>
          </a:bodyPr>
          <a:lstStyle/>
          <a:p>
            <a:r>
              <a:rPr lang="en-US" dirty="0" err="1"/>
              <a:t>Insurance.com</a:t>
            </a:r>
            <a:endParaRPr lang="en-US" dirty="0"/>
          </a:p>
        </p:txBody>
      </p:sp>
      <p:cxnSp>
        <p:nvCxnSpPr>
          <p:cNvPr id="19" name="Straight Arrow Connector 18"/>
          <p:cNvCxnSpPr>
            <a:endCxn id="6" idx="1"/>
          </p:cNvCxnSpPr>
          <p:nvPr/>
        </p:nvCxnSpPr>
        <p:spPr>
          <a:xfrm flipV="1">
            <a:off x="4811675" y="1631751"/>
            <a:ext cx="1666892" cy="1373646"/>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endCxn id="8" idx="1"/>
          </p:cNvCxnSpPr>
          <p:nvPr/>
        </p:nvCxnSpPr>
        <p:spPr>
          <a:xfrm flipV="1">
            <a:off x="4781527" y="2648596"/>
            <a:ext cx="1697041" cy="382061"/>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endCxn id="7" idx="1"/>
          </p:cNvCxnSpPr>
          <p:nvPr/>
        </p:nvCxnSpPr>
        <p:spPr>
          <a:xfrm>
            <a:off x="4781526" y="3041185"/>
            <a:ext cx="1660101" cy="646446"/>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73048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ppt_w</p:attrName>
                                        </p:attrNameLst>
                                      </p:cBhvr>
                                      <p:tavLst>
                                        <p:tav tm="0">
                                          <p:val>
                                            <p:fltVal val="0"/>
                                          </p:val>
                                        </p:tav>
                                        <p:tav tm="100000">
                                          <p:val>
                                            <p:strVal val="#ppt_w"/>
                                          </p:val>
                                        </p:tav>
                                      </p:tavLst>
                                    </p:anim>
                                    <p:anim calcmode="lin" valueType="num">
                                      <p:cBhvr>
                                        <p:cTn id="20" dur="500" fill="hold"/>
                                        <p:tgtEl>
                                          <p:spTgt spid="3"/>
                                        </p:tgtEl>
                                        <p:attrNameLst>
                                          <p:attrName>ppt_h</p:attrName>
                                        </p:attrNameLst>
                                      </p:cBhvr>
                                      <p:tavLst>
                                        <p:tav tm="0">
                                          <p:val>
                                            <p:fltVal val="0"/>
                                          </p:val>
                                        </p:tav>
                                        <p:tav tm="100000">
                                          <p:val>
                                            <p:strVal val="#ppt_h"/>
                                          </p:val>
                                        </p:tav>
                                      </p:tavLst>
                                    </p:anim>
                                    <p:animEffect transition="in" filter="fade">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p:cTn id="26" dur="500" fill="hold"/>
                                        <p:tgtEl>
                                          <p:spTgt spid="6"/>
                                        </p:tgtEl>
                                        <p:attrNameLst>
                                          <p:attrName>ppt_w</p:attrName>
                                        </p:attrNameLst>
                                      </p:cBhvr>
                                      <p:tavLst>
                                        <p:tav tm="0">
                                          <p:val>
                                            <p:fltVal val="0"/>
                                          </p:val>
                                        </p:tav>
                                        <p:tav tm="100000">
                                          <p:val>
                                            <p:strVal val="#ppt_w"/>
                                          </p:val>
                                        </p:tav>
                                      </p:tavLst>
                                    </p:anim>
                                    <p:anim calcmode="lin" valueType="num">
                                      <p:cBhvr>
                                        <p:cTn id="27" dur="500" fill="hold"/>
                                        <p:tgtEl>
                                          <p:spTgt spid="6"/>
                                        </p:tgtEl>
                                        <p:attrNameLst>
                                          <p:attrName>ppt_h</p:attrName>
                                        </p:attrNameLst>
                                      </p:cBhvr>
                                      <p:tavLst>
                                        <p:tav tm="0">
                                          <p:val>
                                            <p:fltVal val="0"/>
                                          </p:val>
                                        </p:tav>
                                        <p:tav tm="100000">
                                          <p:val>
                                            <p:strVal val="#ppt_h"/>
                                          </p:val>
                                        </p:tav>
                                      </p:tavLst>
                                    </p:anim>
                                    <p:animEffect transition="in" filter="fade">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p:cTn id="33" dur="500" fill="hold"/>
                                        <p:tgtEl>
                                          <p:spTgt spid="8"/>
                                        </p:tgtEl>
                                        <p:attrNameLst>
                                          <p:attrName>ppt_w</p:attrName>
                                        </p:attrNameLst>
                                      </p:cBhvr>
                                      <p:tavLst>
                                        <p:tav tm="0">
                                          <p:val>
                                            <p:fltVal val="0"/>
                                          </p:val>
                                        </p:tav>
                                        <p:tav tm="100000">
                                          <p:val>
                                            <p:strVal val="#ppt_w"/>
                                          </p:val>
                                        </p:tav>
                                      </p:tavLst>
                                    </p:anim>
                                    <p:anim calcmode="lin" valueType="num">
                                      <p:cBhvr>
                                        <p:cTn id="34" dur="500" fill="hold"/>
                                        <p:tgtEl>
                                          <p:spTgt spid="8"/>
                                        </p:tgtEl>
                                        <p:attrNameLst>
                                          <p:attrName>ppt_h</p:attrName>
                                        </p:attrNameLst>
                                      </p:cBhvr>
                                      <p:tavLst>
                                        <p:tav tm="0">
                                          <p:val>
                                            <p:fltVal val="0"/>
                                          </p:val>
                                        </p:tav>
                                        <p:tav tm="100000">
                                          <p:val>
                                            <p:strVal val="#ppt_h"/>
                                          </p:val>
                                        </p:tav>
                                      </p:tavLst>
                                    </p:anim>
                                    <p:animEffect transition="in" filter="fade">
                                      <p:cBhvr>
                                        <p:cTn id="35" dur="500"/>
                                        <p:tgtEl>
                                          <p:spTgt spid="8"/>
                                        </p:tgtEl>
                                      </p:cBhvr>
                                    </p:animEffect>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grpId="0" nodeType="clickEffect">
                                  <p:stCondLst>
                                    <p:cond delay="0"/>
                                  </p:stCondLst>
                                  <p:childTnLst>
                                    <p:set>
                                      <p:cBhvr>
                                        <p:cTn id="39" dur="1" fill="hold">
                                          <p:stCondLst>
                                            <p:cond delay="0"/>
                                          </p:stCondLst>
                                        </p:cTn>
                                        <p:tgtEl>
                                          <p:spTgt spid="7"/>
                                        </p:tgtEl>
                                        <p:attrNameLst>
                                          <p:attrName>style.visibility</p:attrName>
                                        </p:attrNameLst>
                                      </p:cBhvr>
                                      <p:to>
                                        <p:strVal val="visible"/>
                                      </p:to>
                                    </p:set>
                                    <p:anim calcmode="lin" valueType="num">
                                      <p:cBhvr>
                                        <p:cTn id="40" dur="500" fill="hold"/>
                                        <p:tgtEl>
                                          <p:spTgt spid="7"/>
                                        </p:tgtEl>
                                        <p:attrNameLst>
                                          <p:attrName>ppt_w</p:attrName>
                                        </p:attrNameLst>
                                      </p:cBhvr>
                                      <p:tavLst>
                                        <p:tav tm="0">
                                          <p:val>
                                            <p:fltVal val="0"/>
                                          </p:val>
                                        </p:tav>
                                        <p:tav tm="100000">
                                          <p:val>
                                            <p:strVal val="#ppt_w"/>
                                          </p:val>
                                        </p:tav>
                                      </p:tavLst>
                                    </p:anim>
                                    <p:anim calcmode="lin" valueType="num">
                                      <p:cBhvr>
                                        <p:cTn id="41" dur="500" fill="hold"/>
                                        <p:tgtEl>
                                          <p:spTgt spid="7"/>
                                        </p:tgtEl>
                                        <p:attrNameLst>
                                          <p:attrName>ppt_h</p:attrName>
                                        </p:attrNameLst>
                                      </p:cBhvr>
                                      <p:tavLst>
                                        <p:tav tm="0">
                                          <p:val>
                                            <p:fltVal val="0"/>
                                          </p:val>
                                        </p:tav>
                                        <p:tav tm="100000">
                                          <p:val>
                                            <p:strVal val="#ppt_h"/>
                                          </p:val>
                                        </p:tav>
                                      </p:tavLst>
                                    </p:anim>
                                    <p:animEffect transition="in" filter="fade">
                                      <p:cBhvr>
                                        <p:cTn id="42" dur="5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grpId="0" nodeType="clickEffect">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cBhvr>
                                        <p:cTn id="47" dur="500" fill="hold"/>
                                        <p:tgtEl>
                                          <p:spTgt spid="36"/>
                                        </p:tgtEl>
                                        <p:attrNameLst>
                                          <p:attrName>ppt_w</p:attrName>
                                        </p:attrNameLst>
                                      </p:cBhvr>
                                      <p:tavLst>
                                        <p:tav tm="0">
                                          <p:val>
                                            <p:fltVal val="0"/>
                                          </p:val>
                                        </p:tav>
                                        <p:tav tm="100000">
                                          <p:val>
                                            <p:strVal val="#ppt_w"/>
                                          </p:val>
                                        </p:tav>
                                      </p:tavLst>
                                    </p:anim>
                                    <p:anim calcmode="lin" valueType="num">
                                      <p:cBhvr>
                                        <p:cTn id="48" dur="500" fill="hold"/>
                                        <p:tgtEl>
                                          <p:spTgt spid="36"/>
                                        </p:tgtEl>
                                        <p:attrNameLst>
                                          <p:attrName>ppt_h</p:attrName>
                                        </p:attrNameLst>
                                      </p:cBhvr>
                                      <p:tavLst>
                                        <p:tav tm="0">
                                          <p:val>
                                            <p:fltVal val="0"/>
                                          </p:val>
                                        </p:tav>
                                        <p:tav tm="100000">
                                          <p:val>
                                            <p:strVal val="#ppt_h"/>
                                          </p:val>
                                        </p:tav>
                                      </p:tavLst>
                                    </p:anim>
                                    <p:animEffect transition="in" filter="fade">
                                      <p:cBhvr>
                                        <p:cTn id="49" dur="500"/>
                                        <p:tgtEl>
                                          <p:spTgt spid="36"/>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52"/>
                                        </p:tgtEl>
                                        <p:attrNameLst>
                                          <p:attrName>style.visibility</p:attrName>
                                        </p:attrNameLst>
                                      </p:cBhvr>
                                      <p:to>
                                        <p:strVal val="visible"/>
                                      </p:to>
                                    </p:set>
                                    <p:anim calcmode="lin" valueType="num">
                                      <p:cBhvr>
                                        <p:cTn id="52" dur="500" fill="hold"/>
                                        <p:tgtEl>
                                          <p:spTgt spid="52"/>
                                        </p:tgtEl>
                                        <p:attrNameLst>
                                          <p:attrName>ppt_w</p:attrName>
                                        </p:attrNameLst>
                                      </p:cBhvr>
                                      <p:tavLst>
                                        <p:tav tm="0">
                                          <p:val>
                                            <p:fltVal val="0"/>
                                          </p:val>
                                        </p:tav>
                                        <p:tav tm="100000">
                                          <p:val>
                                            <p:strVal val="#ppt_w"/>
                                          </p:val>
                                        </p:tav>
                                      </p:tavLst>
                                    </p:anim>
                                    <p:anim calcmode="lin" valueType="num">
                                      <p:cBhvr>
                                        <p:cTn id="53" dur="500" fill="hold"/>
                                        <p:tgtEl>
                                          <p:spTgt spid="52"/>
                                        </p:tgtEl>
                                        <p:attrNameLst>
                                          <p:attrName>ppt_h</p:attrName>
                                        </p:attrNameLst>
                                      </p:cBhvr>
                                      <p:tavLst>
                                        <p:tav tm="0">
                                          <p:val>
                                            <p:fltVal val="0"/>
                                          </p:val>
                                        </p:tav>
                                        <p:tav tm="100000">
                                          <p:val>
                                            <p:strVal val="#ppt_h"/>
                                          </p:val>
                                        </p:tav>
                                      </p:tavLst>
                                    </p:anim>
                                    <p:animEffect transition="in" filter="fade">
                                      <p:cBhvr>
                                        <p:cTn id="54" dur="500"/>
                                        <p:tgtEl>
                                          <p:spTgt spid="52"/>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53"/>
                                        </p:tgtEl>
                                        <p:attrNameLst>
                                          <p:attrName>style.visibility</p:attrName>
                                        </p:attrNameLst>
                                      </p:cBhvr>
                                      <p:to>
                                        <p:strVal val="visible"/>
                                      </p:to>
                                    </p:set>
                                    <p:anim calcmode="lin" valueType="num">
                                      <p:cBhvr>
                                        <p:cTn id="57" dur="500" fill="hold"/>
                                        <p:tgtEl>
                                          <p:spTgt spid="53"/>
                                        </p:tgtEl>
                                        <p:attrNameLst>
                                          <p:attrName>ppt_w</p:attrName>
                                        </p:attrNameLst>
                                      </p:cBhvr>
                                      <p:tavLst>
                                        <p:tav tm="0">
                                          <p:val>
                                            <p:fltVal val="0"/>
                                          </p:val>
                                        </p:tav>
                                        <p:tav tm="100000">
                                          <p:val>
                                            <p:strVal val="#ppt_w"/>
                                          </p:val>
                                        </p:tav>
                                      </p:tavLst>
                                    </p:anim>
                                    <p:anim calcmode="lin" valueType="num">
                                      <p:cBhvr>
                                        <p:cTn id="58" dur="500" fill="hold"/>
                                        <p:tgtEl>
                                          <p:spTgt spid="53"/>
                                        </p:tgtEl>
                                        <p:attrNameLst>
                                          <p:attrName>ppt_h</p:attrName>
                                        </p:attrNameLst>
                                      </p:cBhvr>
                                      <p:tavLst>
                                        <p:tav tm="0">
                                          <p:val>
                                            <p:fltVal val="0"/>
                                          </p:val>
                                        </p:tav>
                                        <p:tav tm="100000">
                                          <p:val>
                                            <p:strVal val="#ppt_h"/>
                                          </p:val>
                                        </p:tav>
                                      </p:tavLst>
                                    </p:anim>
                                    <p:animEffect transition="in" filter="fade">
                                      <p:cBhvr>
                                        <p:cTn id="59" dur="500"/>
                                        <p:tgtEl>
                                          <p:spTgt spid="53"/>
                                        </p:tgtEl>
                                      </p:cBhvr>
                                    </p:animEffect>
                                  </p:childTnLst>
                                </p:cTn>
                              </p:par>
                            </p:childTnLst>
                          </p:cTn>
                        </p:par>
                      </p:childTnLst>
                    </p:cTn>
                  </p:par>
                  <p:par>
                    <p:cTn id="60" fill="hold">
                      <p:stCondLst>
                        <p:cond delay="indefinite"/>
                      </p:stCondLst>
                      <p:childTnLst>
                        <p:par>
                          <p:cTn id="61" fill="hold">
                            <p:stCondLst>
                              <p:cond delay="0"/>
                            </p:stCondLst>
                            <p:childTnLst>
                              <p:par>
                                <p:cTn id="62" presetID="12" presetClass="entr" presetSubtype="4" fill="hold" nodeType="clickEffect">
                                  <p:stCondLst>
                                    <p:cond delay="0"/>
                                  </p:stCondLst>
                                  <p:childTnLst>
                                    <p:set>
                                      <p:cBhvr>
                                        <p:cTn id="63" dur="1" fill="hold">
                                          <p:stCondLst>
                                            <p:cond delay="0"/>
                                          </p:stCondLst>
                                        </p:cTn>
                                        <p:tgtEl>
                                          <p:spTgt spid="19"/>
                                        </p:tgtEl>
                                        <p:attrNameLst>
                                          <p:attrName>style.visibility</p:attrName>
                                        </p:attrNameLst>
                                      </p:cBhvr>
                                      <p:to>
                                        <p:strVal val="visible"/>
                                      </p:to>
                                    </p:set>
                                    <p:anim calcmode="lin" valueType="num">
                                      <p:cBhvr additive="base">
                                        <p:cTn id="64" dur="500"/>
                                        <p:tgtEl>
                                          <p:spTgt spid="19"/>
                                        </p:tgtEl>
                                        <p:attrNameLst>
                                          <p:attrName>ppt_y</p:attrName>
                                        </p:attrNameLst>
                                      </p:cBhvr>
                                      <p:tavLst>
                                        <p:tav tm="0">
                                          <p:val>
                                            <p:strVal val="#ppt_y+#ppt_h*1.125000"/>
                                          </p:val>
                                        </p:tav>
                                        <p:tav tm="100000">
                                          <p:val>
                                            <p:strVal val="#ppt_y"/>
                                          </p:val>
                                        </p:tav>
                                      </p:tavLst>
                                    </p:anim>
                                    <p:animEffect transition="in" filter="wipe(up)">
                                      <p:cBhvr>
                                        <p:cTn id="65" dur="500"/>
                                        <p:tgtEl>
                                          <p:spTgt spid="19"/>
                                        </p:tgtEl>
                                      </p:cBhvr>
                                    </p:animEffect>
                                  </p:childTnLst>
                                </p:cTn>
                              </p:par>
                              <p:par>
                                <p:cTn id="66" presetID="12" presetClass="entr" presetSubtype="4" fill="hold" nodeType="withEffect">
                                  <p:stCondLst>
                                    <p:cond delay="0"/>
                                  </p:stCondLst>
                                  <p:childTnLst>
                                    <p:set>
                                      <p:cBhvr>
                                        <p:cTn id="67" dur="1" fill="hold">
                                          <p:stCondLst>
                                            <p:cond delay="0"/>
                                          </p:stCondLst>
                                        </p:cTn>
                                        <p:tgtEl>
                                          <p:spTgt spid="20"/>
                                        </p:tgtEl>
                                        <p:attrNameLst>
                                          <p:attrName>style.visibility</p:attrName>
                                        </p:attrNameLst>
                                      </p:cBhvr>
                                      <p:to>
                                        <p:strVal val="visible"/>
                                      </p:to>
                                    </p:set>
                                    <p:anim calcmode="lin" valueType="num">
                                      <p:cBhvr additive="base">
                                        <p:cTn id="68" dur="500"/>
                                        <p:tgtEl>
                                          <p:spTgt spid="20"/>
                                        </p:tgtEl>
                                        <p:attrNameLst>
                                          <p:attrName>ppt_y</p:attrName>
                                        </p:attrNameLst>
                                      </p:cBhvr>
                                      <p:tavLst>
                                        <p:tav tm="0">
                                          <p:val>
                                            <p:strVal val="#ppt_y+#ppt_h*1.125000"/>
                                          </p:val>
                                        </p:tav>
                                        <p:tav tm="100000">
                                          <p:val>
                                            <p:strVal val="#ppt_y"/>
                                          </p:val>
                                        </p:tav>
                                      </p:tavLst>
                                    </p:anim>
                                    <p:animEffect transition="in" filter="wipe(up)">
                                      <p:cBhvr>
                                        <p:cTn id="69" dur="500"/>
                                        <p:tgtEl>
                                          <p:spTgt spid="20"/>
                                        </p:tgtEl>
                                      </p:cBhvr>
                                    </p:animEffect>
                                  </p:childTnLst>
                                </p:cTn>
                              </p:par>
                              <p:par>
                                <p:cTn id="70" presetID="12" presetClass="entr" presetSubtype="4" fill="hold" nodeType="withEffect">
                                  <p:stCondLst>
                                    <p:cond delay="0"/>
                                  </p:stCondLst>
                                  <p:childTnLst>
                                    <p:set>
                                      <p:cBhvr>
                                        <p:cTn id="71" dur="1" fill="hold">
                                          <p:stCondLst>
                                            <p:cond delay="0"/>
                                          </p:stCondLst>
                                        </p:cTn>
                                        <p:tgtEl>
                                          <p:spTgt spid="24"/>
                                        </p:tgtEl>
                                        <p:attrNameLst>
                                          <p:attrName>style.visibility</p:attrName>
                                        </p:attrNameLst>
                                      </p:cBhvr>
                                      <p:to>
                                        <p:strVal val="visible"/>
                                      </p:to>
                                    </p:set>
                                    <p:anim calcmode="lin" valueType="num">
                                      <p:cBhvr additive="base">
                                        <p:cTn id="72" dur="500"/>
                                        <p:tgtEl>
                                          <p:spTgt spid="24"/>
                                        </p:tgtEl>
                                        <p:attrNameLst>
                                          <p:attrName>ppt_y</p:attrName>
                                        </p:attrNameLst>
                                      </p:cBhvr>
                                      <p:tavLst>
                                        <p:tav tm="0">
                                          <p:val>
                                            <p:strVal val="#ppt_y+#ppt_h*1.125000"/>
                                          </p:val>
                                        </p:tav>
                                        <p:tav tm="100000">
                                          <p:val>
                                            <p:strVal val="#ppt_y"/>
                                          </p:val>
                                        </p:tav>
                                      </p:tavLst>
                                    </p:anim>
                                    <p:animEffect transition="in" filter="wipe(up)">
                                      <p:cBhvr>
                                        <p:cTn id="7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36" grpId="0" animBg="1"/>
      <p:bldP spid="52" grpId="0" animBg="1"/>
      <p:bldP spid="53" grpId="0" animBg="1"/>
      <p:bldP spid="16"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Cross cutting concerns</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122282111"/>
      </p:ext>
    </p:extLst>
  </p:cSld>
  <p:clrMapOvr>
    <a:masterClrMapping/>
  </p:clrMapOvr>
  <p:transition spd="slow">
    <p:circl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1385C-780A-4CCB-3033-AEC1EA3F28B4}"/>
              </a:ext>
            </a:extLst>
          </p:cNvPr>
          <p:cNvSpPr>
            <a:spLocks noGrp="1"/>
          </p:cNvSpPr>
          <p:nvPr>
            <p:ph type="title"/>
          </p:nvPr>
        </p:nvSpPr>
        <p:spPr>
          <a:xfrm>
            <a:off x="184150" y="133350"/>
            <a:ext cx="8820150" cy="554038"/>
          </a:xfrm>
        </p:spPr>
        <p:txBody>
          <a:bodyPr/>
          <a:lstStyle/>
          <a:p>
            <a:pPr>
              <a:defRPr/>
            </a:pPr>
            <a:r>
              <a:rPr lang="en-US" dirty="0"/>
              <a:t>Cross Cutting Concerns</a:t>
            </a:r>
          </a:p>
        </p:txBody>
      </p:sp>
      <p:sp>
        <p:nvSpPr>
          <p:cNvPr id="4" name="Content Placeholder 2">
            <a:extLst>
              <a:ext uri="{FF2B5EF4-FFF2-40B4-BE49-F238E27FC236}">
                <a16:creationId xmlns:a16="http://schemas.microsoft.com/office/drawing/2014/main" id="{036E5CD8-A75B-3EF2-6DED-D43EE03DC406}"/>
              </a:ext>
            </a:extLst>
          </p:cNvPr>
          <p:cNvSpPr txBox="1">
            <a:spLocks/>
          </p:cNvSpPr>
          <p:nvPr/>
        </p:nvSpPr>
        <p:spPr bwMode="auto">
          <a:xfrm>
            <a:off x="236538" y="666750"/>
            <a:ext cx="8602662" cy="581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Font typeface="Arial" panose="020B0604020202020204" pitchFamily="34" charset="0"/>
              <a:buNone/>
              <a:defRPr sz="1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16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14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A</a:t>
            </a:r>
            <a:r>
              <a:rPr lang="en-IN" sz="2000" b="0" i="0" dirty="0">
                <a:solidFill>
                  <a:srgbClr val="333333"/>
                </a:solidFill>
                <a:effectLst/>
                <a:latin typeface="Calibri" panose="020F0502020204030204" pitchFamily="34" charset="0"/>
                <a:cs typeface="Calibri" panose="020F0502020204030204" pitchFamily="34" charset="0"/>
              </a:rPr>
              <a:t> significant amount of time is spend writing the build logic and putting in place the mechanisms to handle cross-cutting concerns. </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Examples of cross-cutting concern include:</a:t>
            </a:r>
          </a:p>
          <a:p>
            <a:pPr marL="1085850" lvl="1"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Security - for example, REST APIs must be secured by requiring an Access Token</a:t>
            </a:r>
          </a:p>
          <a:p>
            <a:pPr marL="1085850" lvl="1"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Externalized configuration - includes credentials, and network locations of external services such as databases and message brokers</a:t>
            </a:r>
          </a:p>
          <a:p>
            <a:pPr marL="1085850" lvl="1"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Logging - configuring of a logging framework such as log4j or </a:t>
            </a:r>
            <a:r>
              <a:rPr lang="en-IN" sz="2000" dirty="0" err="1">
                <a:solidFill>
                  <a:srgbClr val="333333"/>
                </a:solidFill>
                <a:latin typeface="Calibri" panose="020F0502020204030204" pitchFamily="34" charset="0"/>
                <a:cs typeface="Calibri" panose="020F0502020204030204" pitchFamily="34" charset="0"/>
              </a:rPr>
              <a:t>logback</a:t>
            </a:r>
            <a:endParaRPr lang="en-IN" sz="2000" dirty="0">
              <a:solidFill>
                <a:srgbClr val="333333"/>
              </a:solidFill>
              <a:latin typeface="Calibri" panose="020F0502020204030204" pitchFamily="34" charset="0"/>
              <a:cs typeface="Calibri" panose="020F0502020204030204" pitchFamily="34" charset="0"/>
            </a:endParaRPr>
          </a:p>
          <a:p>
            <a:pPr marL="1085850" lvl="1"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Health check - a </a:t>
            </a:r>
            <a:r>
              <a:rPr lang="en-IN" sz="2000" dirty="0" err="1">
                <a:solidFill>
                  <a:srgbClr val="333333"/>
                </a:solidFill>
                <a:latin typeface="Calibri" panose="020F0502020204030204" pitchFamily="34" charset="0"/>
                <a:cs typeface="Calibri" panose="020F0502020204030204" pitchFamily="34" charset="0"/>
              </a:rPr>
              <a:t>url</a:t>
            </a:r>
            <a:r>
              <a:rPr lang="en-IN" sz="2000" dirty="0">
                <a:solidFill>
                  <a:srgbClr val="333333"/>
                </a:solidFill>
                <a:latin typeface="Calibri" panose="020F0502020204030204" pitchFamily="34" charset="0"/>
                <a:cs typeface="Calibri" panose="020F0502020204030204" pitchFamily="34" charset="0"/>
              </a:rPr>
              <a:t> that a monitoring service can “ping” to determine the health of the application</a:t>
            </a:r>
          </a:p>
          <a:p>
            <a:pPr marL="1085850" lvl="1"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Metrics - measurements that provide insight into what the application is doing and how it is performing</a:t>
            </a:r>
          </a:p>
          <a:p>
            <a:pPr marL="1085850" lvl="1"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Distributed tracing - instrument services with code that assigns each external request an unique identifier that is passed between services.</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In a microservice architecture there are additional cross-cutting concerns that you have to deal with including service registration and discovery, and circuit breakers for reliably handling partial failure.</a:t>
            </a:r>
          </a:p>
          <a:p>
            <a:pPr marL="342900" indent="-342900">
              <a:buFont typeface="Arial" panose="020B0604020202020204" pitchFamily="34" charset="0"/>
              <a:buChar char="•"/>
            </a:pPr>
            <a:endParaRPr lang="en-IN" sz="2000" dirty="0">
              <a:solidFill>
                <a:srgbClr val="333333"/>
              </a:solidFill>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endParaRPr lang="en-IN" sz="2000" dirty="0">
              <a:solidFill>
                <a:srgbClr val="333333"/>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1998976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1385C-780A-4CCB-3033-AEC1EA3F28B4}"/>
              </a:ext>
            </a:extLst>
          </p:cNvPr>
          <p:cNvSpPr>
            <a:spLocks noGrp="1"/>
          </p:cNvSpPr>
          <p:nvPr>
            <p:ph type="title"/>
          </p:nvPr>
        </p:nvSpPr>
        <p:spPr>
          <a:xfrm>
            <a:off x="184150" y="133350"/>
            <a:ext cx="8820150" cy="554038"/>
          </a:xfrm>
        </p:spPr>
        <p:txBody>
          <a:bodyPr/>
          <a:lstStyle/>
          <a:p>
            <a:pPr>
              <a:defRPr/>
            </a:pPr>
            <a:r>
              <a:rPr lang="en-US" dirty="0"/>
              <a:t>Microservice </a:t>
            </a:r>
            <a:r>
              <a:rPr lang="en-US" dirty="0" err="1"/>
              <a:t>Chasis</a:t>
            </a:r>
            <a:endParaRPr lang="en-US" dirty="0"/>
          </a:p>
        </p:txBody>
      </p:sp>
      <p:sp>
        <p:nvSpPr>
          <p:cNvPr id="4" name="Content Placeholder 2">
            <a:extLst>
              <a:ext uri="{FF2B5EF4-FFF2-40B4-BE49-F238E27FC236}">
                <a16:creationId xmlns:a16="http://schemas.microsoft.com/office/drawing/2014/main" id="{036E5CD8-A75B-3EF2-6DED-D43EE03DC406}"/>
              </a:ext>
            </a:extLst>
          </p:cNvPr>
          <p:cNvSpPr txBox="1">
            <a:spLocks/>
          </p:cNvSpPr>
          <p:nvPr/>
        </p:nvSpPr>
        <p:spPr bwMode="auto">
          <a:xfrm>
            <a:off x="236538" y="666750"/>
            <a:ext cx="8602662" cy="581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Font typeface="Arial" panose="020B0604020202020204" pitchFamily="34" charset="0"/>
              <a:buNone/>
              <a:defRPr sz="1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16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14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It is designed to handle the unique types of cross-cutting concerns associated with distributed services.</a:t>
            </a:r>
          </a:p>
          <a:p>
            <a:pPr marL="342900" indent="-342900" algn="l">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The chassis implements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Reusable build logic that builds, and tests a service. This includes, for example, Gradle Plugins.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Mechanisms that handle cross-cutting concerns. The chassis typically assembles and configures a collection of frameworks and libraries that implement this functionality.</a:t>
            </a:r>
          </a:p>
          <a:p>
            <a:pPr marL="342900" indent="-342900">
              <a:buFont typeface="Arial" panose="020B0604020202020204" pitchFamily="34" charset="0"/>
              <a:buChar char="•"/>
            </a:pPr>
            <a:endParaRPr lang="en-IN" sz="2000" b="0" i="0" dirty="0">
              <a:solidFill>
                <a:srgbClr val="333333"/>
              </a:solidFill>
              <a:effectLst/>
              <a:latin typeface="Calibri" panose="020F0502020204030204" pitchFamily="34" charset="0"/>
              <a:cs typeface="Calibri" panose="020F0502020204030204" pitchFamily="34" charset="0"/>
            </a:endParaRPr>
          </a:p>
        </p:txBody>
      </p:sp>
      <p:pic>
        <p:nvPicPr>
          <p:cNvPr id="2052" name="Picture 4" descr="Microservices Chassis Pattern">
            <a:extLst>
              <a:ext uri="{FF2B5EF4-FFF2-40B4-BE49-F238E27FC236}">
                <a16:creationId xmlns:a16="http://schemas.microsoft.com/office/drawing/2014/main" id="{F6310484-BBF5-0F1C-E183-2D013874AB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2150" y="3404449"/>
            <a:ext cx="5219700" cy="33160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10250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1385C-780A-4CCB-3033-AEC1EA3F28B4}"/>
              </a:ext>
            </a:extLst>
          </p:cNvPr>
          <p:cNvSpPr>
            <a:spLocks noGrp="1"/>
          </p:cNvSpPr>
          <p:nvPr>
            <p:ph type="title"/>
          </p:nvPr>
        </p:nvSpPr>
        <p:spPr>
          <a:xfrm>
            <a:off x="184150" y="133350"/>
            <a:ext cx="8820150" cy="554038"/>
          </a:xfrm>
        </p:spPr>
        <p:txBody>
          <a:bodyPr/>
          <a:lstStyle/>
          <a:p>
            <a:pPr>
              <a:defRPr/>
            </a:pPr>
            <a:r>
              <a:rPr lang="en-US" dirty="0"/>
              <a:t>Service Template</a:t>
            </a:r>
          </a:p>
        </p:txBody>
      </p:sp>
      <p:sp>
        <p:nvSpPr>
          <p:cNvPr id="4" name="Content Placeholder 2">
            <a:extLst>
              <a:ext uri="{FF2B5EF4-FFF2-40B4-BE49-F238E27FC236}">
                <a16:creationId xmlns:a16="http://schemas.microsoft.com/office/drawing/2014/main" id="{036E5CD8-A75B-3EF2-6DED-D43EE03DC406}"/>
              </a:ext>
            </a:extLst>
          </p:cNvPr>
          <p:cNvSpPr txBox="1">
            <a:spLocks/>
          </p:cNvSpPr>
          <p:nvPr/>
        </p:nvSpPr>
        <p:spPr bwMode="auto">
          <a:xfrm>
            <a:off x="236538" y="666750"/>
            <a:ext cx="8767762" cy="581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Font typeface="Arial" panose="020B0604020202020204" pitchFamily="34" charset="0"/>
              <a:buNone/>
              <a:defRPr sz="1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16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14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A</a:t>
            </a:r>
            <a:r>
              <a:rPr lang="en-IN" sz="2000" b="0" i="0" dirty="0">
                <a:solidFill>
                  <a:srgbClr val="333333"/>
                </a:solidFill>
                <a:effectLst/>
                <a:latin typeface="Calibri" panose="020F0502020204030204" pitchFamily="34" charset="0"/>
                <a:cs typeface="Calibri" panose="020F0502020204030204" pitchFamily="34" charset="0"/>
              </a:rPr>
              <a:t> source code template that a developer can copy in order to quickly start developing a new service. </a:t>
            </a:r>
          </a:p>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A template is a simple runnable service that implements the required build logic and cross cutting concerns along with sample application logic.</a:t>
            </a:r>
          </a:p>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This pattern has the following benefits: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a developer can quickly and easily start developing a new microservice.</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it ensures that cross-cutting concerns are implemented in a standardized consistent way</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it encourages developers to ‘do the right thing’</a:t>
            </a:r>
          </a:p>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This pattern has the following drawbacks: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it’s a form of copy/paste programming. </a:t>
            </a:r>
          </a:p>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This pattern has the following issues:</a:t>
            </a:r>
          </a:p>
          <a:p>
            <a:pPr marL="1085850" lvl="1"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you need a service template for each programming language/framework that you want to use. This can be an obstacle to adopting a new programming language or framework.</a:t>
            </a:r>
          </a:p>
          <a:p>
            <a:pPr marL="342900" indent="-342900">
              <a:buFont typeface="Arial" panose="020B0604020202020204" pitchFamily="34" charset="0"/>
              <a:buChar char="•"/>
            </a:pPr>
            <a:endParaRPr lang="en-IN" sz="2000" b="0" i="0" dirty="0">
              <a:solidFill>
                <a:srgbClr val="333333"/>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2889762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API Gateway</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1679054189"/>
      </p:ext>
    </p:extLst>
  </p:cSld>
  <p:clrMapOvr>
    <a:masterClrMapping/>
  </p:clrMapOvr>
  <p:transition spd="slow">
    <p:circl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Without Gateway</a:t>
            </a:r>
          </a:p>
        </p:txBody>
      </p:sp>
      <p:pic>
        <p:nvPicPr>
          <p:cNvPr id="6" name="Picture 5">
            <a:extLst>
              <a:ext uri="{FF2B5EF4-FFF2-40B4-BE49-F238E27FC236}">
                <a16:creationId xmlns:a16="http://schemas.microsoft.com/office/drawing/2014/main" id="{14C0F745-6DAF-B542-A987-5291B3BCBAAE}"/>
              </a:ext>
            </a:extLst>
          </p:cNvPr>
          <p:cNvPicPr>
            <a:picLocks noChangeAspect="1"/>
          </p:cNvPicPr>
          <p:nvPr/>
        </p:nvPicPr>
        <p:blipFill>
          <a:blip r:embed="rId3"/>
          <a:stretch>
            <a:fillRect/>
          </a:stretch>
        </p:blipFill>
        <p:spPr>
          <a:xfrm>
            <a:off x="9939" y="838199"/>
            <a:ext cx="8763000" cy="5768665"/>
          </a:xfrm>
          <a:prstGeom prst="rect">
            <a:avLst/>
          </a:prstGeom>
        </p:spPr>
      </p:pic>
    </p:spTree>
    <p:extLst>
      <p:ext uri="{BB962C8B-B14F-4D97-AF65-F5344CB8AC3E}">
        <p14:creationId xmlns:p14="http://schemas.microsoft.com/office/powerpoint/2010/main" val="111383554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With Gateway</a:t>
            </a:r>
          </a:p>
        </p:txBody>
      </p:sp>
      <p:pic>
        <p:nvPicPr>
          <p:cNvPr id="3" name="Picture 2">
            <a:extLst>
              <a:ext uri="{FF2B5EF4-FFF2-40B4-BE49-F238E27FC236}">
                <a16:creationId xmlns:a16="http://schemas.microsoft.com/office/drawing/2014/main" id="{AA2B1787-172A-C141-A1DC-DC2B90A9E4EE}"/>
              </a:ext>
            </a:extLst>
          </p:cNvPr>
          <p:cNvPicPr>
            <a:picLocks noChangeAspect="1"/>
          </p:cNvPicPr>
          <p:nvPr/>
        </p:nvPicPr>
        <p:blipFill>
          <a:blip r:embed="rId3"/>
          <a:stretch>
            <a:fillRect/>
          </a:stretch>
        </p:blipFill>
        <p:spPr>
          <a:xfrm>
            <a:off x="127000" y="1219200"/>
            <a:ext cx="8890000" cy="4724400"/>
          </a:xfrm>
          <a:prstGeom prst="rect">
            <a:avLst/>
          </a:prstGeom>
        </p:spPr>
      </p:pic>
    </p:spTree>
    <p:extLst>
      <p:ext uri="{BB962C8B-B14F-4D97-AF65-F5344CB8AC3E}">
        <p14:creationId xmlns:p14="http://schemas.microsoft.com/office/powerpoint/2010/main" val="287571245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API Gateway</a:t>
            </a:r>
          </a:p>
        </p:txBody>
      </p:sp>
      <p:pic>
        <p:nvPicPr>
          <p:cNvPr id="4" name="Picture 3">
            <a:extLst>
              <a:ext uri="{FF2B5EF4-FFF2-40B4-BE49-F238E27FC236}">
                <a16:creationId xmlns:a16="http://schemas.microsoft.com/office/drawing/2014/main" id="{C8916D1A-301A-894B-83E5-17C8150E4056}"/>
              </a:ext>
            </a:extLst>
          </p:cNvPr>
          <p:cNvPicPr>
            <a:picLocks noChangeAspect="1"/>
          </p:cNvPicPr>
          <p:nvPr/>
        </p:nvPicPr>
        <p:blipFill>
          <a:blip r:embed="rId3"/>
          <a:stretch>
            <a:fillRect/>
          </a:stretch>
        </p:blipFill>
        <p:spPr>
          <a:xfrm>
            <a:off x="1676400" y="1143000"/>
            <a:ext cx="5486400" cy="4076582"/>
          </a:xfrm>
          <a:prstGeom prst="rect">
            <a:avLst/>
          </a:prstGeom>
        </p:spPr>
      </p:pic>
    </p:spTree>
    <p:extLst>
      <p:ext uri="{BB962C8B-B14F-4D97-AF65-F5344CB8AC3E}">
        <p14:creationId xmlns:p14="http://schemas.microsoft.com/office/powerpoint/2010/main" val="172012670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Advantages of API Gateway</a:t>
            </a:r>
          </a:p>
        </p:txBody>
      </p:sp>
      <p:sp>
        <p:nvSpPr>
          <p:cNvPr id="43010" name="Content Placeholder 2"/>
          <p:cNvSpPr>
            <a:spLocks noGrp="1"/>
          </p:cNvSpPr>
          <p:nvPr>
            <p:ph idx="1"/>
          </p:nvPr>
        </p:nvSpPr>
        <p:spPr>
          <a:xfrm>
            <a:off x="360363" y="838200"/>
            <a:ext cx="8326437" cy="5867400"/>
          </a:xfrm>
        </p:spPr>
        <p:txBody>
          <a:bodyPr>
            <a:normAutofit/>
          </a:bodyPr>
          <a:lstStyle/>
          <a:p>
            <a:pPr marL="342900" indent="-342900">
              <a:buFont typeface="Arial" charset="0"/>
              <a:buChar char="•"/>
            </a:pPr>
            <a:r>
              <a:rPr lang="en-US" altLang="en-US" sz="2000" dirty="0"/>
              <a:t>The advantages of this approach are as follows-</a:t>
            </a:r>
          </a:p>
          <a:p>
            <a:pPr marL="342900" indent="-342900">
              <a:buFont typeface="Arial" charset="0"/>
              <a:buChar char="•"/>
            </a:pPr>
            <a:r>
              <a:rPr lang="en-US" altLang="en-US" sz="2000" dirty="0"/>
              <a:t>This improves the security of the microservices as we limit the access of external calls to all our services.</a:t>
            </a:r>
          </a:p>
          <a:p>
            <a:pPr marL="342900" indent="-342900">
              <a:buFont typeface="Arial" charset="0"/>
              <a:buChar char="•"/>
            </a:pPr>
            <a:r>
              <a:rPr lang="en-US" altLang="en-US" sz="2000" dirty="0"/>
              <a:t>The cross cutting concerns like authentication, monitoring/metrics, and resiliency will be needed to be implemented only in the API Gateway as all our calls will be routed through it.</a:t>
            </a:r>
          </a:p>
          <a:p>
            <a:pPr marL="342900" indent="-342900">
              <a:buFont typeface="Arial" charset="0"/>
              <a:buChar char="•"/>
            </a:pPr>
            <a:r>
              <a:rPr lang="en-US" altLang="en-US" sz="2000" dirty="0"/>
              <a:t>The client does not know about the internal architecture of our microservices system. Client will not be able to determine the location of the microservice instances.</a:t>
            </a:r>
          </a:p>
          <a:p>
            <a:pPr marL="342900" indent="-342900">
              <a:buFont typeface="Arial" charset="0"/>
              <a:buChar char="•"/>
            </a:pPr>
            <a:r>
              <a:rPr lang="en-US" altLang="en-US" sz="2000" dirty="0"/>
              <a:t>Simplifies client interaction as he will need to access only a single service for all the requirements.</a:t>
            </a:r>
          </a:p>
        </p:txBody>
      </p:sp>
    </p:spTree>
    <p:extLst>
      <p:ext uri="{BB962C8B-B14F-4D97-AF65-F5344CB8AC3E}">
        <p14:creationId xmlns:p14="http://schemas.microsoft.com/office/powerpoint/2010/main" val="291953555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Spring Cloud Gateway</a:t>
            </a:r>
          </a:p>
        </p:txBody>
      </p:sp>
      <p:sp>
        <p:nvSpPr>
          <p:cNvPr id="43010" name="Content Placeholder 2"/>
          <p:cNvSpPr>
            <a:spLocks noGrp="1"/>
          </p:cNvSpPr>
          <p:nvPr>
            <p:ph idx="1"/>
          </p:nvPr>
        </p:nvSpPr>
        <p:spPr>
          <a:xfrm>
            <a:off x="446881" y="914400"/>
            <a:ext cx="8250237" cy="6248400"/>
          </a:xfrm>
        </p:spPr>
        <p:txBody>
          <a:bodyPr>
            <a:normAutofit/>
          </a:bodyPr>
          <a:lstStyle/>
          <a:p>
            <a:pPr algn="l"/>
            <a:r>
              <a:rPr lang="en-IN" sz="2400" b="0" i="0" dirty="0">
                <a:solidFill>
                  <a:srgbClr val="4D5968"/>
                </a:solidFill>
                <a:effectLst/>
                <a:latin typeface="Calibri" panose="020F0502020204030204" pitchFamily="34" charset="0"/>
                <a:cs typeface="Calibri" panose="020F0502020204030204" pitchFamily="34" charset="0"/>
              </a:rPr>
              <a:t>This architecture consists following components are as follows.</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Client</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Predicates</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Mapping handler</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Pre-filters</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Global filters</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Post filters</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Downstream service</a:t>
            </a:r>
          </a:p>
        </p:txBody>
      </p:sp>
      <p:pic>
        <p:nvPicPr>
          <p:cNvPr id="1026" name="Picture 2" descr="Gateway">
            <a:extLst>
              <a:ext uri="{FF2B5EF4-FFF2-40B4-BE49-F238E27FC236}">
                <a16:creationId xmlns:a16="http://schemas.microsoft.com/office/drawing/2014/main" id="{886C24B2-1EAF-81EC-7B90-290DEF717F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3886200"/>
            <a:ext cx="7010400" cy="2662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9619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3657600" y="1225442"/>
            <a:ext cx="2438400" cy="3886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810000" y="1377842"/>
            <a:ext cx="2133600" cy="35052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Monolithic Architecture</a:t>
            </a:r>
          </a:p>
        </p:txBody>
      </p:sp>
      <p:sp>
        <p:nvSpPr>
          <p:cNvPr id="4" name="Rectangle 3"/>
          <p:cNvSpPr/>
          <p:nvPr/>
        </p:nvSpPr>
        <p:spPr>
          <a:xfrm>
            <a:off x="762000" y="2940565"/>
            <a:ext cx="1060339" cy="457200"/>
          </a:xfrm>
          <a:prstGeom prst="rect">
            <a:avLst/>
          </a:prstGeom>
          <a:solidFill>
            <a:schemeClr val="bg2">
              <a:lumMod val="9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Browser</a:t>
            </a:r>
          </a:p>
        </p:txBody>
      </p:sp>
      <p:sp>
        <p:nvSpPr>
          <p:cNvPr id="5" name="Rectangle 4"/>
          <p:cNvSpPr/>
          <p:nvPr/>
        </p:nvSpPr>
        <p:spPr>
          <a:xfrm>
            <a:off x="2286000" y="2940565"/>
            <a:ext cx="1060339" cy="457200"/>
          </a:xfrm>
          <a:prstGeom prst="rect">
            <a:avLst/>
          </a:prstGeom>
          <a:solidFill>
            <a:schemeClr val="bg2">
              <a:lumMod val="9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Apache</a:t>
            </a:r>
          </a:p>
        </p:txBody>
      </p:sp>
      <p:sp>
        <p:nvSpPr>
          <p:cNvPr id="6" name="Rectangle 5"/>
          <p:cNvSpPr/>
          <p:nvPr/>
        </p:nvSpPr>
        <p:spPr>
          <a:xfrm>
            <a:off x="3951590" y="1654535"/>
            <a:ext cx="1839610" cy="457200"/>
          </a:xfrm>
          <a:prstGeom prst="rect">
            <a:avLst/>
          </a:prstGeom>
          <a:solidFill>
            <a:schemeClr val="bg2">
              <a:lumMod val="9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UI</a:t>
            </a:r>
          </a:p>
        </p:txBody>
      </p:sp>
      <p:sp>
        <p:nvSpPr>
          <p:cNvPr id="7" name="Rectangle 6"/>
          <p:cNvSpPr/>
          <p:nvPr/>
        </p:nvSpPr>
        <p:spPr>
          <a:xfrm>
            <a:off x="3951589" y="2520842"/>
            <a:ext cx="1839611" cy="457200"/>
          </a:xfrm>
          <a:prstGeom prst="rect">
            <a:avLst/>
          </a:prstGeom>
          <a:solidFill>
            <a:schemeClr val="bg2">
              <a:lumMod val="9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Policy Service</a:t>
            </a:r>
            <a:endParaRPr lang="en-US" b="1" dirty="0">
              <a:solidFill>
                <a:schemeClr val="tx1"/>
              </a:solidFill>
            </a:endParaRPr>
          </a:p>
        </p:txBody>
      </p:sp>
      <p:sp>
        <p:nvSpPr>
          <p:cNvPr id="8" name="Rectangle 7"/>
          <p:cNvSpPr/>
          <p:nvPr/>
        </p:nvSpPr>
        <p:spPr>
          <a:xfrm>
            <a:off x="3956586" y="3387149"/>
            <a:ext cx="1834614" cy="457200"/>
          </a:xfrm>
          <a:prstGeom prst="rect">
            <a:avLst/>
          </a:prstGeom>
          <a:solidFill>
            <a:schemeClr val="bg2">
              <a:lumMod val="9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Claim Service</a:t>
            </a:r>
            <a:endParaRPr lang="en-US" b="1" dirty="0">
              <a:solidFill>
                <a:schemeClr val="tx1"/>
              </a:solidFill>
            </a:endParaRPr>
          </a:p>
        </p:txBody>
      </p:sp>
      <p:sp>
        <p:nvSpPr>
          <p:cNvPr id="9" name="Rectangle 8"/>
          <p:cNvSpPr/>
          <p:nvPr/>
        </p:nvSpPr>
        <p:spPr>
          <a:xfrm>
            <a:off x="3972825" y="4230971"/>
            <a:ext cx="1818375" cy="457200"/>
          </a:xfrm>
          <a:prstGeom prst="rect">
            <a:avLst/>
          </a:prstGeom>
          <a:solidFill>
            <a:schemeClr val="bg2">
              <a:lumMod val="9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Support Service</a:t>
            </a:r>
            <a:endParaRPr lang="en-US" b="1" dirty="0">
              <a:solidFill>
                <a:schemeClr val="tx1"/>
              </a:solidFill>
            </a:endParaRPr>
          </a:p>
        </p:txBody>
      </p:sp>
      <p:sp>
        <p:nvSpPr>
          <p:cNvPr id="11" name="TextBox 10"/>
          <p:cNvSpPr txBox="1"/>
          <p:nvPr/>
        </p:nvSpPr>
        <p:spPr>
          <a:xfrm>
            <a:off x="3942845" y="1379092"/>
            <a:ext cx="827775" cy="261610"/>
          </a:xfrm>
          <a:prstGeom prst="rect">
            <a:avLst/>
          </a:prstGeom>
          <a:noFill/>
        </p:spPr>
        <p:txBody>
          <a:bodyPr wrap="square" rtlCol="0">
            <a:spAutoFit/>
          </a:bodyPr>
          <a:lstStyle/>
          <a:p>
            <a:r>
              <a:rPr lang="en-US" sz="1100" b="1"/>
              <a:t>WAR</a:t>
            </a:r>
          </a:p>
        </p:txBody>
      </p:sp>
      <p:sp>
        <p:nvSpPr>
          <p:cNvPr id="13" name="TextBox 12"/>
          <p:cNvSpPr txBox="1"/>
          <p:nvPr/>
        </p:nvSpPr>
        <p:spPr>
          <a:xfrm>
            <a:off x="3775023" y="4856949"/>
            <a:ext cx="827775" cy="261610"/>
          </a:xfrm>
          <a:prstGeom prst="rect">
            <a:avLst/>
          </a:prstGeom>
          <a:noFill/>
        </p:spPr>
        <p:txBody>
          <a:bodyPr wrap="square" rtlCol="0">
            <a:spAutoFit/>
          </a:bodyPr>
          <a:lstStyle/>
          <a:p>
            <a:r>
              <a:rPr lang="en-US" sz="1100" b="1"/>
              <a:t>TOMCAT</a:t>
            </a:r>
          </a:p>
        </p:txBody>
      </p:sp>
      <p:cxnSp>
        <p:nvCxnSpPr>
          <p:cNvPr id="15" name="Straight Arrow Connector 14"/>
          <p:cNvCxnSpPr>
            <a:stCxn id="4" idx="3"/>
            <a:endCxn id="5" idx="1"/>
          </p:cNvCxnSpPr>
          <p:nvPr/>
        </p:nvCxnSpPr>
        <p:spPr>
          <a:xfrm>
            <a:off x="1822339" y="3169165"/>
            <a:ext cx="4636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Can 13"/>
          <p:cNvSpPr/>
          <p:nvPr/>
        </p:nvSpPr>
        <p:spPr>
          <a:xfrm>
            <a:off x="6729980" y="2749442"/>
            <a:ext cx="1201281" cy="7620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Database</a:t>
            </a:r>
          </a:p>
        </p:txBody>
      </p:sp>
      <p:cxnSp>
        <p:nvCxnSpPr>
          <p:cNvPr id="16" name="Straight Arrow Connector 15"/>
          <p:cNvCxnSpPr>
            <a:stCxn id="5" idx="3"/>
            <a:endCxn id="12" idx="1"/>
          </p:cNvCxnSpPr>
          <p:nvPr/>
        </p:nvCxnSpPr>
        <p:spPr>
          <a:xfrm flipV="1">
            <a:off x="3346339" y="3168542"/>
            <a:ext cx="311261" cy="6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2" idx="3"/>
          </p:cNvCxnSpPr>
          <p:nvPr/>
        </p:nvCxnSpPr>
        <p:spPr>
          <a:xfrm>
            <a:off x="6096000" y="3168542"/>
            <a:ext cx="6339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0429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fill="hold"/>
                                        <p:tgtEl>
                                          <p:spTgt spid="9"/>
                                        </p:tgtEl>
                                        <p:attrNameLst>
                                          <p:attrName>ppt_w</p:attrName>
                                        </p:attrNameLst>
                                      </p:cBhvr>
                                      <p:tavLst>
                                        <p:tav tm="0">
                                          <p:val>
                                            <p:fltVal val="0"/>
                                          </p:val>
                                        </p:tav>
                                        <p:tav tm="100000">
                                          <p:val>
                                            <p:strVal val="#ppt_w"/>
                                          </p:val>
                                        </p:tav>
                                      </p:tavLst>
                                    </p:anim>
                                    <p:anim calcmode="lin" valueType="num">
                                      <p:cBhvr>
                                        <p:cTn id="43" dur="500" fill="hold"/>
                                        <p:tgtEl>
                                          <p:spTgt spid="9"/>
                                        </p:tgtEl>
                                        <p:attrNameLst>
                                          <p:attrName>ppt_h</p:attrName>
                                        </p:attrNameLst>
                                      </p:cBhvr>
                                      <p:tavLst>
                                        <p:tav tm="0">
                                          <p:val>
                                            <p:fltVal val="0"/>
                                          </p:val>
                                        </p:tav>
                                        <p:tav tm="100000">
                                          <p:val>
                                            <p:strVal val="#ppt_h"/>
                                          </p:val>
                                        </p:tav>
                                      </p:tavLst>
                                    </p:anim>
                                    <p:animEffect transition="in" filter="fade">
                                      <p:cBhvr>
                                        <p:cTn id="44" dur="500"/>
                                        <p:tgtEl>
                                          <p:spTgt spid="9"/>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p:cTn id="49" dur="500" fill="hold"/>
                                        <p:tgtEl>
                                          <p:spTgt spid="14"/>
                                        </p:tgtEl>
                                        <p:attrNameLst>
                                          <p:attrName>ppt_w</p:attrName>
                                        </p:attrNameLst>
                                      </p:cBhvr>
                                      <p:tavLst>
                                        <p:tav tm="0">
                                          <p:val>
                                            <p:fltVal val="0"/>
                                          </p:val>
                                        </p:tav>
                                        <p:tav tm="100000">
                                          <p:val>
                                            <p:strVal val="#ppt_w"/>
                                          </p:val>
                                        </p:tav>
                                      </p:tavLst>
                                    </p:anim>
                                    <p:anim calcmode="lin" valueType="num">
                                      <p:cBhvr>
                                        <p:cTn id="50" dur="500" fill="hold"/>
                                        <p:tgtEl>
                                          <p:spTgt spid="14"/>
                                        </p:tgtEl>
                                        <p:attrNameLst>
                                          <p:attrName>ppt_h</p:attrName>
                                        </p:attrNameLst>
                                      </p:cBhvr>
                                      <p:tavLst>
                                        <p:tav tm="0">
                                          <p:val>
                                            <p:fltVal val="0"/>
                                          </p:val>
                                        </p:tav>
                                        <p:tav tm="100000">
                                          <p:val>
                                            <p:strVal val="#ppt_h"/>
                                          </p:val>
                                        </p:tav>
                                      </p:tavLst>
                                    </p:anim>
                                    <p:animEffect transition="in" filter="fade">
                                      <p:cBhvr>
                                        <p:cTn id="5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4"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Externalize Configuration</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4237374824"/>
      </p:ext>
    </p:extLst>
  </p:cSld>
  <p:clrMapOvr>
    <a:masterClrMapping/>
  </p:clrMapOvr>
  <p:transition spd="slow">
    <p:circl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1385C-780A-4CCB-3033-AEC1EA3F28B4}"/>
              </a:ext>
            </a:extLst>
          </p:cNvPr>
          <p:cNvSpPr>
            <a:spLocks noGrp="1"/>
          </p:cNvSpPr>
          <p:nvPr>
            <p:ph type="title"/>
          </p:nvPr>
        </p:nvSpPr>
        <p:spPr>
          <a:xfrm>
            <a:off x="184150" y="133350"/>
            <a:ext cx="8820150" cy="554038"/>
          </a:xfrm>
        </p:spPr>
        <p:txBody>
          <a:bodyPr/>
          <a:lstStyle/>
          <a:p>
            <a:pPr>
              <a:defRPr/>
            </a:pPr>
            <a:r>
              <a:rPr lang="en-US" dirty="0"/>
              <a:t>Why Externalize</a:t>
            </a:r>
          </a:p>
        </p:txBody>
      </p:sp>
      <p:sp>
        <p:nvSpPr>
          <p:cNvPr id="4" name="Content Placeholder 2">
            <a:extLst>
              <a:ext uri="{FF2B5EF4-FFF2-40B4-BE49-F238E27FC236}">
                <a16:creationId xmlns:a16="http://schemas.microsoft.com/office/drawing/2014/main" id="{036E5CD8-A75B-3EF2-6DED-D43EE03DC406}"/>
              </a:ext>
            </a:extLst>
          </p:cNvPr>
          <p:cNvSpPr txBox="1">
            <a:spLocks/>
          </p:cNvSpPr>
          <p:nvPr/>
        </p:nvSpPr>
        <p:spPr bwMode="auto">
          <a:xfrm>
            <a:off x="236538" y="666750"/>
            <a:ext cx="8767762" cy="581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Font typeface="Arial" panose="020B0604020202020204" pitchFamily="34" charset="0"/>
              <a:buNone/>
              <a:defRPr sz="1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16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14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An application typically uses one or more infrastructure and 3rd party services. </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Examples of infrastructure services include: a </a:t>
            </a:r>
            <a:r>
              <a:rPr lang="en-IN" sz="2000" dirty="0">
                <a:solidFill>
                  <a:srgbClr val="333333"/>
                </a:solidFill>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Service registry</a:t>
            </a:r>
            <a:r>
              <a:rPr lang="en-IN" sz="2000" dirty="0">
                <a:solidFill>
                  <a:srgbClr val="333333"/>
                </a:solidFill>
                <a:latin typeface="Calibri" panose="020F0502020204030204" pitchFamily="34" charset="0"/>
                <a:cs typeface="Calibri" panose="020F0502020204030204" pitchFamily="34" charset="0"/>
              </a:rPr>
              <a:t>, a message broker and a database server. </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Examples of 3rd party services include: payment processing, email and messaging, etc.</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A service must be provided with configuration data that tells it how to connect to the external/3rd party services. </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A service must run in multiple environments</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Different environments have different instances of the external/3rd party services</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Externalize all application configuration including the database credentials and network location. On </a:t>
            </a:r>
            <a:r>
              <a:rPr lang="en-IN" sz="2000" dirty="0" err="1">
                <a:solidFill>
                  <a:srgbClr val="333333"/>
                </a:solidFill>
                <a:latin typeface="Calibri" panose="020F0502020204030204" pitchFamily="34" charset="0"/>
                <a:cs typeface="Calibri" panose="020F0502020204030204" pitchFamily="34" charset="0"/>
              </a:rPr>
              <a:t>startup</a:t>
            </a:r>
            <a:r>
              <a:rPr lang="en-IN" sz="2000" dirty="0">
                <a:solidFill>
                  <a:srgbClr val="333333"/>
                </a:solidFill>
                <a:latin typeface="Calibri" panose="020F0502020204030204" pitchFamily="34" charset="0"/>
                <a:cs typeface="Calibri" panose="020F0502020204030204" pitchFamily="34" charset="0"/>
              </a:rPr>
              <a:t>, a service reads the configuration from an external source, e.g. OS environment variables, etc.</a:t>
            </a:r>
          </a:p>
          <a:p>
            <a:br>
              <a:rPr lang="en-IN" sz="2000" dirty="0"/>
            </a:br>
            <a:endParaRPr lang="en-IN" sz="2000" b="0" i="0" dirty="0">
              <a:solidFill>
                <a:srgbClr val="333333"/>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8362931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1385C-780A-4CCB-3033-AEC1EA3F28B4}"/>
              </a:ext>
            </a:extLst>
          </p:cNvPr>
          <p:cNvSpPr>
            <a:spLocks noGrp="1"/>
          </p:cNvSpPr>
          <p:nvPr>
            <p:ph type="title"/>
          </p:nvPr>
        </p:nvSpPr>
        <p:spPr>
          <a:xfrm>
            <a:off x="184150" y="133350"/>
            <a:ext cx="8820150" cy="554038"/>
          </a:xfrm>
        </p:spPr>
        <p:txBody>
          <a:bodyPr/>
          <a:lstStyle/>
          <a:p>
            <a:pPr>
              <a:defRPr/>
            </a:pPr>
            <a:r>
              <a:rPr lang="en-US" dirty="0"/>
              <a:t>Spring Cloud Config</a:t>
            </a:r>
          </a:p>
        </p:txBody>
      </p:sp>
      <p:sp>
        <p:nvSpPr>
          <p:cNvPr id="4" name="Content Placeholder 2">
            <a:extLst>
              <a:ext uri="{FF2B5EF4-FFF2-40B4-BE49-F238E27FC236}">
                <a16:creationId xmlns:a16="http://schemas.microsoft.com/office/drawing/2014/main" id="{036E5CD8-A75B-3EF2-6DED-D43EE03DC406}"/>
              </a:ext>
            </a:extLst>
          </p:cNvPr>
          <p:cNvSpPr txBox="1">
            <a:spLocks/>
          </p:cNvSpPr>
          <p:nvPr/>
        </p:nvSpPr>
        <p:spPr bwMode="auto">
          <a:xfrm>
            <a:off x="236538" y="666750"/>
            <a:ext cx="8767762" cy="581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Font typeface="Arial" panose="020B0604020202020204" pitchFamily="34" charset="0"/>
              <a:buNone/>
              <a:defRPr sz="18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16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14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panose="020B0604020202020204" pitchFamily="34" charset="0"/>
              <a:buChar char="•"/>
            </a:pPr>
            <a:r>
              <a:rPr lang="en-IN" sz="2000" dirty="0">
                <a:solidFill>
                  <a:srgbClr val="000000"/>
                </a:solidFill>
                <a:latin typeface="Calibri" panose="020F0502020204030204" pitchFamily="34" charset="0"/>
                <a:cs typeface="Calibri" panose="020F0502020204030204" pitchFamily="34" charset="0"/>
              </a:rPr>
              <a:t>C</a:t>
            </a:r>
            <a:r>
              <a:rPr lang="en-IN" sz="2000" b="0" i="0" dirty="0">
                <a:solidFill>
                  <a:srgbClr val="000000"/>
                </a:solidFill>
                <a:effectLst/>
                <a:latin typeface="Calibri" panose="020F0502020204030204" pitchFamily="34" charset="0"/>
                <a:cs typeface="Calibri" panose="020F0502020204030204" pitchFamily="34" charset="0"/>
              </a:rPr>
              <a:t>reate a Spring Cloud Config Server which provides the configuration values for all of our microservices. </a:t>
            </a:r>
          </a:p>
          <a:p>
            <a:pPr marL="342900" indent="-342900">
              <a:buFont typeface="Arial" panose="020B0604020202020204" pitchFamily="34" charset="0"/>
              <a:buChar char="•"/>
            </a:pPr>
            <a:r>
              <a:rPr lang="en-IN" sz="2000" b="0" i="0" dirty="0">
                <a:solidFill>
                  <a:srgbClr val="000000"/>
                </a:solidFill>
                <a:effectLst/>
                <a:latin typeface="Calibri" panose="020F0502020204030204" pitchFamily="34" charset="0"/>
                <a:cs typeface="Calibri" panose="020F0502020204030204" pitchFamily="34" charset="0"/>
              </a:rPr>
              <a:t>We can use git, </a:t>
            </a:r>
            <a:r>
              <a:rPr lang="en-IN" sz="2000" b="0" i="0" dirty="0" err="1">
                <a:solidFill>
                  <a:srgbClr val="000000"/>
                </a:solidFill>
                <a:effectLst/>
                <a:latin typeface="Calibri" panose="020F0502020204030204" pitchFamily="34" charset="0"/>
                <a:cs typeface="Calibri" panose="020F0502020204030204" pitchFamily="34" charset="0"/>
              </a:rPr>
              <a:t>svn</a:t>
            </a:r>
            <a:r>
              <a:rPr lang="en-IN" sz="2000" b="0" i="0" dirty="0">
                <a:solidFill>
                  <a:srgbClr val="000000"/>
                </a:solidFill>
                <a:effectLst/>
                <a:latin typeface="Calibri" panose="020F0502020204030204" pitchFamily="34" charset="0"/>
                <a:cs typeface="Calibri" panose="020F0502020204030204" pitchFamily="34" charset="0"/>
              </a:rPr>
              <a:t>, database, or Consul as a backend to store the configuration parameters. </a:t>
            </a:r>
          </a:p>
          <a:p>
            <a:pPr marL="342900" indent="-342900">
              <a:buFont typeface="Arial" panose="020B0604020202020204" pitchFamily="34" charset="0"/>
              <a:buChar char="•"/>
            </a:pPr>
            <a:r>
              <a:rPr lang="en-IN" sz="2000" dirty="0">
                <a:solidFill>
                  <a:srgbClr val="333333"/>
                </a:solidFill>
                <a:latin typeface="Calibri" panose="020F0502020204030204" pitchFamily="34" charset="0"/>
                <a:cs typeface="Calibri" panose="020F0502020204030204" pitchFamily="34" charset="0"/>
              </a:rPr>
              <a:t>C</a:t>
            </a:r>
            <a:r>
              <a:rPr lang="en-IN" sz="2000" b="0" i="0" dirty="0">
                <a:solidFill>
                  <a:srgbClr val="333333"/>
                </a:solidFill>
                <a:effectLst/>
                <a:latin typeface="Calibri" panose="020F0502020204030204" pitchFamily="34" charset="0"/>
                <a:cs typeface="Calibri" panose="020F0502020204030204" pitchFamily="34" charset="0"/>
              </a:rPr>
              <a:t>onfigure the location of the Spring Cloud Config server in our microservice so that it will load all the properties when we start the application. </a:t>
            </a:r>
          </a:p>
          <a:p>
            <a:pPr marL="342900" indent="-342900">
              <a:buFont typeface="Arial" panose="020B0604020202020204" pitchFamily="34" charset="0"/>
              <a:buChar char="•"/>
            </a:pPr>
            <a:r>
              <a:rPr lang="en-IN" sz="2000" b="0" i="0" dirty="0">
                <a:solidFill>
                  <a:srgbClr val="333333"/>
                </a:solidFill>
                <a:effectLst/>
                <a:latin typeface="Calibri" panose="020F0502020204030204" pitchFamily="34" charset="0"/>
                <a:cs typeface="Calibri" panose="020F0502020204030204" pitchFamily="34" charset="0"/>
              </a:rPr>
              <a:t>In addition to that, whenever we update the properties we can invoke the actuator/refresh the REST endpoint in our microservice so that it will reload the configuration changes without requiring us to restart the application.</a:t>
            </a:r>
          </a:p>
        </p:txBody>
      </p:sp>
      <p:pic>
        <p:nvPicPr>
          <p:cNvPr id="5122" name="Picture 2" descr="Spring Boot Microservices - Spring Cloud Config Server">
            <a:extLst>
              <a:ext uri="{FF2B5EF4-FFF2-40B4-BE49-F238E27FC236}">
                <a16:creationId xmlns:a16="http://schemas.microsoft.com/office/drawing/2014/main" id="{3DD1AAE6-92B2-A80D-C751-F43D374E56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0700" y="3616469"/>
            <a:ext cx="5562600" cy="3128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064604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Content Placeholder 2">
            <a:extLst>
              <a:ext uri="{FF2B5EF4-FFF2-40B4-BE49-F238E27FC236}">
                <a16:creationId xmlns:a16="http://schemas.microsoft.com/office/drawing/2014/main" id="{58AFF311-534B-2C85-4977-9DA0D712D6DD}"/>
              </a:ext>
            </a:extLst>
          </p:cNvPr>
          <p:cNvSpPr>
            <a:spLocks noGrp="1"/>
          </p:cNvSpPr>
          <p:nvPr>
            <p:ph idx="1"/>
          </p:nvPr>
        </p:nvSpPr>
        <p:spPr>
          <a:xfrm>
            <a:off x="228600" y="2590800"/>
            <a:ext cx="8662988" cy="914400"/>
          </a:xfrm>
        </p:spPr>
        <p:txBody>
          <a:bodyPr/>
          <a:lstStyle/>
          <a:p>
            <a:pPr algn="ctr"/>
            <a:r>
              <a:rPr lang="en-US" altLang="en-US" sz="8800"/>
              <a:t>ThankYou</a:t>
            </a:r>
          </a:p>
          <a:p>
            <a:pPr algn="ctr"/>
            <a:r>
              <a:rPr lang="en-US" altLang="en-US" sz="3200">
                <a:hlinkClick r:id="rId2"/>
              </a:rPr>
              <a:t>shalini06mittal@gmail.com</a:t>
            </a:r>
            <a:endParaRPr lang="en-US" altLang="en-US" sz="3200"/>
          </a:p>
          <a:p>
            <a:pPr algn="ctr"/>
            <a:r>
              <a:rPr lang="en-US" altLang="en-US" sz="3200"/>
              <a:t>7738460004</a:t>
            </a:r>
          </a:p>
        </p:txBody>
      </p:sp>
    </p:spTree>
  </p:cSld>
  <p:clrMapOvr>
    <a:masterClrMapping/>
  </p:clrMapOvr>
  <p:transition spd="slow">
    <p:circl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a:t>Pros and Cons</a:t>
            </a:r>
          </a:p>
        </p:txBody>
      </p:sp>
      <p:sp>
        <p:nvSpPr>
          <p:cNvPr id="3" name="Rectangle 2"/>
          <p:cNvSpPr/>
          <p:nvPr/>
        </p:nvSpPr>
        <p:spPr>
          <a:xfrm>
            <a:off x="457200" y="914400"/>
            <a:ext cx="3276600" cy="6858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200" dirty="0"/>
              <a:t>Pros</a:t>
            </a:r>
          </a:p>
        </p:txBody>
      </p:sp>
      <p:sp>
        <p:nvSpPr>
          <p:cNvPr id="5" name="Rectangle 4"/>
          <p:cNvSpPr/>
          <p:nvPr/>
        </p:nvSpPr>
        <p:spPr>
          <a:xfrm>
            <a:off x="4793105" y="914400"/>
            <a:ext cx="3276600" cy="6858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200" dirty="0"/>
              <a:t>Cons</a:t>
            </a:r>
          </a:p>
        </p:txBody>
      </p:sp>
      <p:sp>
        <p:nvSpPr>
          <p:cNvPr id="6" name="Rectangle 5"/>
          <p:cNvSpPr/>
          <p:nvPr/>
        </p:nvSpPr>
        <p:spPr>
          <a:xfrm>
            <a:off x="457200" y="2057400"/>
            <a:ext cx="3276600" cy="45720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charset="0"/>
              <a:buChar char="•"/>
            </a:pPr>
            <a:r>
              <a:rPr lang="en-US" sz="2200" dirty="0"/>
              <a:t>Simple to develop </a:t>
            </a:r>
          </a:p>
          <a:p>
            <a:pPr marL="285750" indent="-285750">
              <a:buFont typeface="Arial" charset="0"/>
              <a:buChar char="•"/>
            </a:pPr>
            <a:r>
              <a:rPr lang="en-US" sz="2200" dirty="0"/>
              <a:t>Simple to deploy </a:t>
            </a:r>
          </a:p>
          <a:p>
            <a:pPr marL="285750" indent="-285750">
              <a:buFont typeface="Arial" charset="0"/>
              <a:buChar char="•"/>
            </a:pPr>
            <a:r>
              <a:rPr lang="en-US" sz="2200" dirty="0"/>
              <a:t>Simple to scale</a:t>
            </a:r>
          </a:p>
        </p:txBody>
      </p:sp>
      <p:sp>
        <p:nvSpPr>
          <p:cNvPr id="7" name="Rectangle 6"/>
          <p:cNvSpPr/>
          <p:nvPr/>
        </p:nvSpPr>
        <p:spPr>
          <a:xfrm>
            <a:off x="4191000" y="2036164"/>
            <a:ext cx="4480810" cy="457200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charset="0"/>
              <a:buChar char="•"/>
            </a:pPr>
            <a:r>
              <a:rPr lang="en-US" sz="2200" dirty="0"/>
              <a:t>Difficult to maintain</a:t>
            </a:r>
          </a:p>
          <a:p>
            <a:pPr marL="285750" indent="-285750">
              <a:buFont typeface="Arial" charset="0"/>
              <a:buChar char="•"/>
            </a:pPr>
            <a:r>
              <a:rPr lang="en-US" sz="2200" dirty="0"/>
              <a:t>Overloaded IDE</a:t>
            </a:r>
          </a:p>
          <a:p>
            <a:pPr marL="285750" indent="-285750">
              <a:buFont typeface="Arial" charset="0"/>
              <a:buChar char="•"/>
            </a:pPr>
            <a:r>
              <a:rPr lang="en-US" sz="2200" dirty="0"/>
              <a:t>Overloaded </a:t>
            </a:r>
            <a:r>
              <a:rPr lang="en-US" sz="2200" dirty="0" err="1"/>
              <a:t>WebContainer</a:t>
            </a:r>
            <a:endParaRPr lang="en-US" sz="2200" dirty="0"/>
          </a:p>
          <a:p>
            <a:pPr marL="285750" indent="-285750">
              <a:buFont typeface="Arial" charset="0"/>
              <a:buChar char="•"/>
            </a:pPr>
            <a:r>
              <a:rPr lang="en-US" sz="2200" dirty="0"/>
              <a:t>Continuous deployment is difficult</a:t>
            </a:r>
          </a:p>
          <a:p>
            <a:pPr marL="285750" indent="-285750">
              <a:buFont typeface="Arial" charset="0"/>
              <a:buChar char="•"/>
            </a:pPr>
            <a:r>
              <a:rPr lang="en-US" sz="2200" dirty="0"/>
              <a:t>Scaling the application can be difficult</a:t>
            </a:r>
          </a:p>
          <a:p>
            <a:pPr marL="285750" indent="-285750">
              <a:buFont typeface="Arial" charset="0"/>
              <a:buChar char="•"/>
            </a:pPr>
            <a:r>
              <a:rPr lang="en-US" sz="2200" dirty="0"/>
              <a:t>Obstacle to scaling development</a:t>
            </a:r>
          </a:p>
          <a:p>
            <a:pPr marL="285750" indent="-285750">
              <a:buFont typeface="Arial" charset="0"/>
              <a:buChar char="•"/>
            </a:pPr>
            <a:r>
              <a:rPr lang="en-US" sz="2200" dirty="0"/>
              <a:t>Requires a long-term commitment to a technology stack</a:t>
            </a:r>
          </a:p>
        </p:txBody>
      </p:sp>
    </p:spTree>
    <p:extLst>
      <p:ext uri="{BB962C8B-B14F-4D97-AF65-F5344CB8AC3E}">
        <p14:creationId xmlns:p14="http://schemas.microsoft.com/office/powerpoint/2010/main" val="347516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6">
            <a:extLst>
              <a:ext uri="{FF2B5EF4-FFF2-40B4-BE49-F238E27FC236}">
                <a16:creationId xmlns:a16="http://schemas.microsoft.com/office/drawing/2014/main" id="{16DE32B3-779A-86A2-0144-B1C9E11E0B5F}"/>
              </a:ext>
            </a:extLst>
          </p:cNvPr>
          <p:cNvSpPr>
            <a:spLocks noGrp="1" noChangeArrowheads="1"/>
          </p:cNvSpPr>
          <p:nvPr>
            <p:ph type="ctrTitle"/>
          </p:nvPr>
        </p:nvSpPr>
        <p:spPr>
          <a:xfrm>
            <a:off x="228600" y="2514600"/>
            <a:ext cx="8458200" cy="1371600"/>
          </a:xfrm>
        </p:spPr>
        <p:txBody>
          <a:bodyPr/>
          <a:lstStyle/>
          <a:p>
            <a:pPr eaLnBrk="1" hangingPunct="1"/>
            <a:r>
              <a:rPr lang="en-US" altLang="en-US" sz="4400" b="1" dirty="0">
                <a:latin typeface="Times New Roman" panose="02020603050405020304" pitchFamily="18" charset="0"/>
              </a:rPr>
              <a:t>Decomposition</a:t>
            </a:r>
            <a:endParaRPr lang="en-IN" altLang="en-US" sz="4400" b="1" dirty="0">
              <a:latin typeface="Times New Roman" panose="02020603050405020304" pitchFamily="18" charset="0"/>
            </a:endParaRPr>
          </a:p>
        </p:txBody>
      </p:sp>
      <p:sp>
        <p:nvSpPr>
          <p:cNvPr id="16388" name="Rectangle 4">
            <a:extLst>
              <a:ext uri="{FF2B5EF4-FFF2-40B4-BE49-F238E27FC236}">
                <a16:creationId xmlns:a16="http://schemas.microsoft.com/office/drawing/2014/main" id="{71890A31-BFC5-85F7-BF68-0BFFE6A0C77C}"/>
              </a:ext>
            </a:extLst>
          </p:cNvPr>
          <p:cNvSpPr>
            <a:spLocks noChangeArrowheads="1"/>
          </p:cNvSpPr>
          <p:nvPr/>
        </p:nvSpPr>
        <p:spPr bwMode="auto">
          <a:xfrm>
            <a:off x="1981200" y="2209800"/>
            <a:ext cx="64008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908050" indent="14288">
              <a:spcBef>
                <a:spcPct val="20000"/>
              </a:spcBef>
              <a:buFont typeface="Arial" panose="020B0604020202020204" pitchFamily="34" charset="0"/>
              <a:buChar char="–"/>
              <a:defRPr sz="2800">
                <a:solidFill>
                  <a:schemeClr val="tx1"/>
                </a:solidFill>
                <a:latin typeface="Calibri" panose="020F0502020204030204" pitchFamily="34" charset="0"/>
              </a:defRPr>
            </a:lvl2pPr>
            <a:lvl3pPr marL="909638" indent="-395288">
              <a:spcBef>
                <a:spcPct val="20000"/>
              </a:spcBef>
              <a:buFont typeface="Arial" panose="020B0604020202020204" pitchFamily="34" charset="0"/>
              <a:buChar char="•"/>
              <a:defRPr sz="2400">
                <a:solidFill>
                  <a:schemeClr val="tx1"/>
                </a:solidFill>
                <a:latin typeface="Calibri" panose="020F0502020204030204" pitchFamily="34" charset="0"/>
              </a:defRPr>
            </a:lvl3pPr>
            <a:lvl4pPr marL="1306513" indent="-387350">
              <a:spcBef>
                <a:spcPct val="20000"/>
              </a:spcBef>
              <a:buFont typeface="Arial" panose="020B0604020202020204" pitchFamily="34" charset="0"/>
              <a:buChar char="–"/>
              <a:defRPr sz="2000">
                <a:solidFill>
                  <a:schemeClr val="tx1"/>
                </a:solidFill>
                <a:latin typeface="Calibri" panose="020F0502020204030204" pitchFamily="34" charset="0"/>
              </a:defRPr>
            </a:lvl4pPr>
            <a:lvl5pPr marL="1695450" indent="-398463">
              <a:spcBef>
                <a:spcPct val="20000"/>
              </a:spcBef>
              <a:buFont typeface="Arial" panose="020B0604020202020204" pitchFamily="34" charset="0"/>
              <a:buChar char="»"/>
              <a:defRPr sz="2000">
                <a:solidFill>
                  <a:schemeClr val="tx1"/>
                </a:solidFill>
                <a:latin typeface="Calibri" panose="020F0502020204030204" pitchFamily="34" charset="0"/>
              </a:defRPr>
            </a:lvl5pPr>
            <a:lvl6pPr marL="21526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6098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0670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524250" indent="-398463"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buClr>
                <a:schemeClr val="accent2"/>
              </a:buClr>
              <a:buFont typeface="Wingdings" pitchFamily="2" charset="2"/>
              <a:buNone/>
            </a:pPr>
            <a:endParaRPr lang="en-IN" altLang="en-US" sz="2800">
              <a:latin typeface="Verdana" panose="020B0604030504040204" pitchFamily="34" charset="0"/>
            </a:endParaRPr>
          </a:p>
        </p:txBody>
      </p:sp>
    </p:spTree>
    <p:extLst>
      <p:ext uri="{BB962C8B-B14F-4D97-AF65-F5344CB8AC3E}">
        <p14:creationId xmlns:p14="http://schemas.microsoft.com/office/powerpoint/2010/main" val="313428534"/>
      </p:ext>
    </p:extLst>
  </p:cSld>
  <p:clrMapOvr>
    <a:masterClrMapping/>
  </p:clrMapOvr>
  <p:transition spd="slow">
    <p:circle/>
  </p:transition>
</p:sld>
</file>

<file path=ppt/theme/theme1.xml><?xml version="1.0" encoding="utf-8"?>
<a:theme xmlns:a="http://schemas.openxmlformats.org/drawingml/2006/main" name="CT Training PPT 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16027</TotalTime>
  <Words>9738</Words>
  <Application>Microsoft Macintosh PowerPoint</Application>
  <PresentationFormat>On-screen Show (4:3)</PresentationFormat>
  <Paragraphs>733</Paragraphs>
  <Slides>73</Slides>
  <Notes>65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73</vt:i4>
      </vt:variant>
    </vt:vector>
  </HeadingPairs>
  <TitlesOfParts>
    <vt:vector size="84" baseType="lpstr">
      <vt:lpstr>Arial</vt:lpstr>
      <vt:lpstr>Calibri</vt:lpstr>
      <vt:lpstr>Courier New</vt:lpstr>
      <vt:lpstr>Helvetica Neue</vt:lpstr>
      <vt:lpstr>Lab Grotesque</vt:lpstr>
      <vt:lpstr>Segoe UI</vt:lpstr>
      <vt:lpstr>Tahoma</vt:lpstr>
      <vt:lpstr>Times New Roman</vt:lpstr>
      <vt:lpstr>Verdana</vt:lpstr>
      <vt:lpstr>Wingdings</vt:lpstr>
      <vt:lpstr>CT Training PPT Template</vt:lpstr>
      <vt:lpstr>MicroServices</vt:lpstr>
      <vt:lpstr>Topics to be covered</vt:lpstr>
      <vt:lpstr>Make small programs from an entire application. The application still needs to behave as a single entity but having properties of smaller programs  </vt:lpstr>
      <vt:lpstr>A distinctive method of developing software systems that tries to focus on building single-function modules with well-defined interfaces and operations.  </vt:lpstr>
      <vt:lpstr>PowerPoint Presentation</vt:lpstr>
      <vt:lpstr>PowerPoint Presentation</vt:lpstr>
      <vt:lpstr>Monolithic Architecture</vt:lpstr>
      <vt:lpstr>Pros and Cons</vt:lpstr>
      <vt:lpstr>Decomposition</vt:lpstr>
      <vt:lpstr>Decomposition</vt:lpstr>
      <vt:lpstr>Decompose by Business Capability</vt:lpstr>
      <vt:lpstr>DDD – Bounded Context</vt:lpstr>
      <vt:lpstr>Pros and Cons</vt:lpstr>
      <vt:lpstr>Issues </vt:lpstr>
      <vt:lpstr>Where to Use?</vt:lpstr>
      <vt:lpstr>Known Uses</vt:lpstr>
      <vt:lpstr>Monilithic Architecture</vt:lpstr>
      <vt:lpstr>Example</vt:lpstr>
      <vt:lpstr>Advantages </vt:lpstr>
      <vt:lpstr>Microservice Architecture ?</vt:lpstr>
      <vt:lpstr>Microservice Architecture</vt:lpstr>
      <vt:lpstr>Features</vt:lpstr>
      <vt:lpstr>Advantages</vt:lpstr>
      <vt:lpstr>Ecommerce Analysis</vt:lpstr>
      <vt:lpstr>Nouns and Verbs</vt:lpstr>
      <vt:lpstr>PowerPoint Presentation</vt:lpstr>
      <vt:lpstr>PowerPoint Presentation</vt:lpstr>
      <vt:lpstr>Refactoring</vt:lpstr>
      <vt:lpstr>Strangler Pattern</vt:lpstr>
      <vt:lpstr>Implement Strangler Pattern</vt:lpstr>
      <vt:lpstr>Anti - Corruption Layer Pattern</vt:lpstr>
      <vt:lpstr>Anti - Corruption Layer Pattern</vt:lpstr>
      <vt:lpstr>Issues and considerations</vt:lpstr>
      <vt:lpstr>Important Spring Cloud Modules</vt:lpstr>
      <vt:lpstr>Naming Server</vt:lpstr>
      <vt:lpstr>RestTemplate</vt:lpstr>
      <vt:lpstr>Issues</vt:lpstr>
      <vt:lpstr>1. Increased Services</vt:lpstr>
      <vt:lpstr>2. Dynamically assigned network locations: </vt:lpstr>
      <vt:lpstr>Service Discovery</vt:lpstr>
      <vt:lpstr>Problem</vt:lpstr>
      <vt:lpstr>Client Side Discovery</vt:lpstr>
      <vt:lpstr>Client Side Discovery</vt:lpstr>
      <vt:lpstr>Server Side Discovery</vt:lpstr>
      <vt:lpstr>Server Side Discovery Example</vt:lpstr>
      <vt:lpstr>Server Side Discovery Pros and Cons</vt:lpstr>
      <vt:lpstr>Service Discovery</vt:lpstr>
      <vt:lpstr>Example - MS</vt:lpstr>
      <vt:lpstr>Eureka Server</vt:lpstr>
      <vt:lpstr>Feign Clients</vt:lpstr>
      <vt:lpstr>Load balancers</vt:lpstr>
      <vt:lpstr>Serverless</vt:lpstr>
      <vt:lpstr>Serverless Deployment</vt:lpstr>
      <vt:lpstr>Serverless Deployment Drawback</vt:lpstr>
      <vt:lpstr>Serverless Deployment Example</vt:lpstr>
      <vt:lpstr>Circuit Breaker</vt:lpstr>
      <vt:lpstr>Why Circuit Breakers</vt:lpstr>
      <vt:lpstr>Circuit breaker States and Settings</vt:lpstr>
      <vt:lpstr>Hystrix  </vt:lpstr>
      <vt:lpstr>Cross cutting concerns</vt:lpstr>
      <vt:lpstr>Cross Cutting Concerns</vt:lpstr>
      <vt:lpstr>Microservice Chasis</vt:lpstr>
      <vt:lpstr>Service Template</vt:lpstr>
      <vt:lpstr>API Gateway</vt:lpstr>
      <vt:lpstr>Without Gateway</vt:lpstr>
      <vt:lpstr>With Gateway</vt:lpstr>
      <vt:lpstr>API Gateway</vt:lpstr>
      <vt:lpstr>Advantages of API Gateway</vt:lpstr>
      <vt:lpstr>Spring Cloud Gateway</vt:lpstr>
      <vt:lpstr>Externalize Configuration</vt:lpstr>
      <vt:lpstr>Why Externalize</vt:lpstr>
      <vt:lpstr>Spring Cloud Config</vt:lpstr>
      <vt:lpstr>PowerPoint Presentation</vt:lpstr>
    </vt:vector>
  </TitlesOfParts>
  <Company>seed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Fundamentals - II</dc:title>
  <dc:creator>Administrator</dc:creator>
  <cp:lastModifiedBy>Microsoft Office User</cp:lastModifiedBy>
  <cp:revision>796</cp:revision>
  <dcterms:created xsi:type="dcterms:W3CDTF">1999-08-25T14:57:23Z</dcterms:created>
  <dcterms:modified xsi:type="dcterms:W3CDTF">2023-09-01T06:06:49Z</dcterms:modified>
</cp:coreProperties>
</file>